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311" r:id="rId2"/>
    <p:sldId id="312" r:id="rId3"/>
    <p:sldId id="272" r:id="rId4"/>
    <p:sldId id="258" r:id="rId5"/>
    <p:sldId id="299" r:id="rId6"/>
    <p:sldId id="387" r:id="rId7"/>
    <p:sldId id="437" r:id="rId8"/>
    <p:sldId id="394" r:id="rId9"/>
    <p:sldId id="413" r:id="rId10"/>
    <p:sldId id="391" r:id="rId11"/>
    <p:sldId id="392" r:id="rId12"/>
    <p:sldId id="393" r:id="rId13"/>
    <p:sldId id="365" r:id="rId14"/>
    <p:sldId id="366" r:id="rId15"/>
    <p:sldId id="348" r:id="rId16"/>
    <p:sldId id="388" r:id="rId17"/>
    <p:sldId id="389" r:id="rId18"/>
    <p:sldId id="421" r:id="rId19"/>
    <p:sldId id="446" r:id="rId20"/>
    <p:sldId id="438" r:id="rId21"/>
    <p:sldId id="416" r:id="rId22"/>
    <p:sldId id="368" r:id="rId23"/>
    <p:sldId id="369" r:id="rId24"/>
    <p:sldId id="396" r:id="rId25"/>
    <p:sldId id="397" r:id="rId26"/>
    <p:sldId id="439" r:id="rId27"/>
    <p:sldId id="360" r:id="rId28"/>
    <p:sldId id="386" r:id="rId29"/>
    <p:sldId id="371" r:id="rId30"/>
    <p:sldId id="399" r:id="rId31"/>
    <p:sldId id="445" r:id="rId32"/>
    <p:sldId id="450" r:id="rId33"/>
    <p:sldId id="400" r:id="rId34"/>
    <p:sldId id="417" r:id="rId35"/>
    <p:sldId id="401" r:id="rId36"/>
    <p:sldId id="412" r:id="rId37"/>
    <p:sldId id="419" r:id="rId38"/>
    <p:sldId id="414" r:id="rId39"/>
    <p:sldId id="370" r:id="rId40"/>
    <p:sldId id="395" r:id="rId41"/>
    <p:sldId id="359" r:id="rId42"/>
    <p:sldId id="367" r:id="rId43"/>
    <p:sldId id="404" r:id="rId44"/>
    <p:sldId id="415" r:id="rId45"/>
    <p:sldId id="447" r:id="rId46"/>
    <p:sldId id="440" r:id="rId47"/>
    <p:sldId id="374" r:id="rId48"/>
    <p:sldId id="375" r:id="rId49"/>
    <p:sldId id="435" r:id="rId50"/>
    <p:sldId id="436" r:id="rId51"/>
    <p:sldId id="434" r:id="rId52"/>
    <p:sldId id="429" r:id="rId53"/>
    <p:sldId id="432" r:id="rId54"/>
    <p:sldId id="441" r:id="rId55"/>
    <p:sldId id="363" r:id="rId56"/>
    <p:sldId id="380" r:id="rId57"/>
    <p:sldId id="442" r:id="rId58"/>
    <p:sldId id="420" r:id="rId59"/>
    <p:sldId id="449" r:id="rId60"/>
    <p:sldId id="379" r:id="rId61"/>
    <p:sldId id="407" r:id="rId62"/>
    <p:sldId id="426" r:id="rId63"/>
    <p:sldId id="423" r:id="rId64"/>
    <p:sldId id="424" r:id="rId65"/>
    <p:sldId id="457" r:id="rId66"/>
    <p:sldId id="460" r:id="rId67"/>
    <p:sldId id="461" r:id="rId68"/>
    <p:sldId id="455" r:id="rId69"/>
    <p:sldId id="408" r:id="rId70"/>
    <p:sldId id="443" r:id="rId71"/>
    <p:sldId id="364" r:id="rId72"/>
    <p:sldId id="384" r:id="rId73"/>
    <p:sldId id="409" r:id="rId74"/>
    <p:sldId id="410" r:id="rId75"/>
    <p:sldId id="452" r:id="rId76"/>
    <p:sldId id="383" r:id="rId77"/>
    <p:sldId id="411" r:id="rId78"/>
    <p:sldId id="385" r:id="rId79"/>
    <p:sldId id="263" r:id="rId80"/>
    <p:sldId id="444" r:id="rId81"/>
    <p:sldId id="279" r:id="rId82"/>
    <p:sldId id="326"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3" autoAdjust="0"/>
    <p:restoredTop sz="94660"/>
  </p:normalViewPr>
  <p:slideViewPr>
    <p:cSldViewPr snapToGrid="0">
      <p:cViewPr varScale="1">
        <p:scale>
          <a:sx n="98" d="100"/>
          <a:sy n="98" d="100"/>
        </p:scale>
        <p:origin x="69" y="3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8:45.129"/>
    </inkml:context>
    <inkml:brush xml:id="br0">
      <inkml:brushProperty name="width" value="0.05" units="cm"/>
      <inkml:brushProperty name="height" value="0.05" units="cm"/>
      <inkml:brushProperty name="color" value="#E71224"/>
    </inkml:brush>
  </inkml:definitions>
  <inkml:trace contextRef="#ctx0" brushRef="#br0">11 54 16703 0 0,'0'-27'368'0'0,"-5"23"80"0"0,5 4 8 0 0,-5-11 8 0 0,5 0-368 0 0,0 11-96 0 0,18 0 0 0 0,6 5 0 0 0,-1 6-2064 0 0,1-5-431 0 0,44 3-81 0 0,-21 2-16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8:50.200"/>
    </inkml:context>
    <inkml:brush xml:id="br0">
      <inkml:brushProperty name="width" value="0.05" units="cm"/>
      <inkml:brushProperty name="height" value="0.05" units="cm"/>
      <inkml:brushProperty name="color" value="#E71224"/>
    </inkml:brush>
  </inkml:definitions>
  <inkml:trace contextRef="#ctx0" brushRef="#br0">24 670 6072 0 0,'-6'-7'602'0'0,"-2"2"-498"0"0,8 4-48 0 0,0 1 1 0 0,-1-1-1 0 0,1 1 0 0 0,0 0 0 0 0,-1-1 1 0 0,1 1-1 0 0,-1 0 0 0 0,1 0 1 0 0,0-1-1 0 0,-1 1 0 0 0,1 0 0 0 0,-1 0 1 0 0,1 0-1 0 0,-1-1 0 0 0,1 1 0 0 0,-1 0 1 0 0,1 0-1 0 0,-1 0 0 0 0,1 0 0 0 0,-1 0 1 0 0,1 0-57 0 0,1-13 1722 0 0,1 6-1609 0 0,1 1 0 0 0,0 0 0 0 0,1 0-1 0 0,0 1 1 0 0,0-1 0 0 0,0 1 0 0 0,0-1 0 0 0,1 1-1 0 0,0 1 1 0 0,0-1 0 0 0,0 1 0 0 0,1 0 0 0 0,-1 0-1 0 0,1 0 1 0 0,0 1 0 0 0,0 0 0 0 0,6-3-113 0 0,2-1 164 0 0,0-1 0 0 0,-1 0 0 0 0,1-3-164 0 0,35-20 292 0 0,24-8 420 0 0,3 2 0 0 0,9 1-712 0 0,8 2 1410 0 0,80-17-1410 0 0,-9 8 526 0 0,161-37 263 0 0,-22 24 316 0 0,227-12-1105 0 0,-399 57 109 0 0,306-19 87 0 0,357 46-196 0 0,-633-4 0 0 0,-1 6 0 0 0,-1 8 0 0 0,-1 6 0 0 0,-2 8 0 0 0,117 46 0 0 0,-192-53-23 0 0,-1 3 1 0 0,-2 4-1 0 0,-2 3 0 0 0,-2 4 0 0 0,-2 2 0 0 0,-2 4 0 0 0,-2 3 0 0 0,-3 2 0 0 0,13 20 23 0 0,-37-33-28 0 0,-1 1-1 0 0,-3 3 1 0 0,-2 0 0 0 0,-2 3 0 0 0,-3 0-1 0 0,19 46 29 0 0,-35-65-20 0 0,-2 1 0 0 0,-1 1 0 0 0,-1 0 0 0 0,-3 1 0 0 0,-1-1-1 0 0,-1 1 1 0 0,-1 9 20 0 0,-3-19 42 0 0,-1 0 0 0 0,0-1-1 0 0,-2 1 1 0 0,-1 0 0 0 0,-1-1-1 0 0,-2 0 1 0 0,0 0 0 0 0,-1 0 0 0 0,-2 0-1 0 0,0-2 1 0 0,-2 1 0 0 0,-1-1 0 0 0,0-1-1 0 0,-2 0 1 0 0,0 0 0 0 0,-2-2-1 0 0,0 1-41 0 0,-31 29 120 0 0,-3-3-1 0 0,-1-1 0 0 0,-2-3 0 0 0,-2-2 0 0 0,-21 10-119 0 0,-34 14 314 0 0,-3-4 0 0 0,-50 16-314 0 0,-31 3 648 0 0,-173 44-648 0 0,200-76 396 0 0,-2-7-1 0 0,-126 13-395 0 0,58-27 1308 0 0,-186-3-1308 0 0,203-25 916 0 0,-187-25-916 0 0,275 9 221 0 0,0-6 1 0 0,2-5-1 0 0,-90-34-221 0 0,129 31 62 0 0,1-5 0 0 0,2-3 0 0 0,2-4 0 0 0,2-3 0 0 0,1-5 0 0 0,-28-25-62 0 0,25 11 24 0 0,2-5 1 0 0,4-3-1 0 0,-43-51-24 0 0,83 78 1 0 0,1-1 0 0 0,2-3-1 0 0,3-1 1 0 0,2-1-1 0 0,2-2 1 0 0,3-1-1 0 0,-1-7 0 0 0,20 40 1 0 0,0-1 0 0 0,1 0 0 0 0,2 0 0 0 0,0 0-1 0 0,2-1 1 0 0,0 1 0 0 0,2-1 0 0 0,0 0 0 0 0,2-4-1 0 0,0 9-12 0 0,2-1 0 0 0,0 1 0 0 0,1 0 0 0 0,1 0 1 0 0,1 0-1 0 0,1 1 0 0 0,0 0 0 0 0,2 0 0 0 0,0 0 0 0 0,0 1 1 0 0,6-5 11 0 0,-1 2-26 0 0,1 0 1 0 0,0 1 0 0 0,2 1 0 0 0,0 0 0 0 0,2 2 0 0 0,-1 0-1 0 0,2 1 1 0 0,9-5 25 0 0,10-3-65 0 0,1 2-1 0 0,1 1 0 0 0,1 3 1 0 0,3 0 65 0 0,50-13-254 0 0,35-5 254 0 0,5 6-23 0 0,1 6-1 0 0,0 6 1 0 0,1 5-1 0 0,1 7 1 0 0,36 7 23 0 0,545 49-97 0 0,-255 8-375 0 0,-240-20-2274 0 0,15 14 2746 0 0,-30 3-1666 0 0,-13-6-20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9:12.197"/>
    </inkml:context>
    <inkml:brush xml:id="br0">
      <inkml:brushProperty name="width" value="0.05" units="cm"/>
      <inkml:brushProperty name="height" value="0.05" units="cm"/>
      <inkml:brushProperty name="color" value="#E71224"/>
    </inkml:brush>
  </inkml:definitions>
  <inkml:trace contextRef="#ctx0" brushRef="#br0">451 328 9184 0 0,'1'-2'208'0'0,"8"-16"41"0"0,-9 15-220 0 0,1 0 1 0 0,0 1-1 0 0,0 0 1 0 0,0-1 0 0 0,1 1-1 0 0,-1-1 1 0 0,0 1-1 0 0,1 0 1 0 0,-1 0 0 0 0,1 0-1 0 0,0 0 1 0 0,0 0-1 0 0,0 0 1 0 0,0 0 0 0 0,0 1-1 0 0,0-1 1 0 0,1 1-30 0 0,8-4 67 0 0,0 0 1 0 0,0 1-1 0 0,1 0 0 0 0,-1 1 1 0 0,1 1-1 0 0,0 0 1 0 0,0 0-1 0 0,0 1 0 0 0,4 1-67 0 0,3-1-9 0 0,0-1 1 0 0,-1 0-1 0 0,1-2 0 0 0,-1 0 0 0 0,0-1 0 0 0,9-4 9 0 0,-17 7 2 0 0,-1 0 0 0 0,1 0 0 0 0,-1 1 0 0 0,1 1 0 0 0,0-1 0 0 0,-1 2 0 0 0,1-1 1 0 0,0 1-1 0 0,0 1-2 0 0,38 1 166 0 0,-8-5 574 0 0,-1-1-1 0 0,1-2 1 0 0,16-6-740 0 0,-24 7 318 0 0,1 1 0 0 0,-1 2 1 0 0,1 1-1 0 0,3 2-318 0 0,10-1 786 0 0,14-2-786 0 0,149-14 1166 0 0,404-23 275 0 0,-399 21-1081 0 0,60-18-360 0 0,-151 22 33 0 0,97 3-33 0 0,-31 3-97 0 0,-37-3 57 0 0,118-6 178 0 0,-46 9 23 0 0,144-7 164 0 0,248 9 461 0 0,-183 14-271 0 0,195 9-397 0 0,-495-7 61 0 0,71 18-179 0 0,127 38 104 0 0,-245-47-94 0 0,-2 5 1 0 0,0 3 0 0 0,-3 4-1 0 0,0 3 1 0 0,-2 3 0 0 0,-2 5-1 0 0,52 37-10 0 0,-74-38 0 0 0,-2 1 0 0 0,31 34 0 0 0,-65-58 0 0 0,24 21 0 0 0,14 20 0 0 0,-44-44 0 0 0,0 0 0 0 0,-1 1 0 0 0,-1 1 0 0 0,0 0 0 0 0,5 15 0 0 0,-3-3 0 0 0,-2-1 0 0 0,-2 1 0 0 0,-1 1 0 0 0,-1 0 0 0 0,-1 0 0 0 0,-2 0 0 0 0,0 31 0 0 0,-3-39 0 0 0,-2 0 0 0 0,0 0 0 0 0,-2 0 0 0 0,-1 0 0 0 0,0 0 0 0 0,-2-1 0 0 0,0 1 0 0 0,-2-2 0 0 0,0 1 0 0 0,-2-1 0 0 0,-4 7 0 0 0,-16 22 52 0 0,-3-2 0 0 0,-37 42-52 0 0,-85 81 184 0 0,103-120-85 0 0,-3-2-1 0 0,-2-2 0 0 0,-55 33-98 0 0,-7-5 209 0 0,-72 31-209 0 0,67-46 100 0 0,-11-2-100 0 0,-130 44 66 0 0,117-51 128 0 0,-3-7 1 0 0,-31-1-195 0 0,-308 50 379 0 0,137-45-105 0 0,-8-15-274 0 0,-18-12 440 0 0,-200-22-440 0 0,322-14 483 0 0,1-11-1 0 0,2-11 0 0 0,-59-25-482 0 0,179 29 434 0 0,-66-28-434 0 0,-124-59 362 0 0,120 35-222 0 0,-125-77-140 0 0,-181-126 9 0 0,185 83 50 0 0,237 141 23 0 0,4-3 1 0 0,-40-43-83 0 0,101 88-12 0 0,0-1-1 0 0,2 0 1 0 0,1-2 0 0 0,2-1-1 0 0,0 0 1 0 0,-5-12 12 0 0,17 27 4 0 0,1 0 1 0 0,0 0-1 0 0,1-1 0 0 0,0 1 1 0 0,0-1-1 0 0,2 0 0 0 0,-1 0 1 0 0,2 0-1 0 0,0 0 0 0 0,0 0 1 0 0,1 0-1 0 0,0 0 0 0 0,1 0 1 0 0,1-1-1 0 0,0 1 1 0 0,0 1-1 0 0,1-1 0 0 0,1-1-4 0 0,1 0 3 0 0,1 0 0 0 0,0 0 0 0 0,1 1 0 0 0,0 0 0 0 0,1 0 0 0 0,0 1 0 0 0,1 0 0 0 0,8-8-3 0 0,11-9-58 0 0,1 2 0 0 0,22-14 58 0 0,10-3-42 0 0,1 2 0 0 0,2 3 0 0 0,2 3 0 0 0,1 3 1 0 0,10 0 41 0 0,111-38-57 0 0,58-8 57 0 0,84-11-293 0 0,3 13 1 0 0,4 16-1 0 0,168-4 293 0 0,-141 35-1037 0 0,-6 21-5621 0 0,-149 17-470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9:55.875"/>
    </inkml:context>
    <inkml:brush xml:id="br0">
      <inkml:brushProperty name="width" value="0.05" units="cm"/>
      <inkml:brushProperty name="height" value="0.05" units="cm"/>
      <inkml:brushProperty name="color" value="#E71224"/>
    </inkml:brush>
  </inkml:definitions>
  <inkml:trace contextRef="#ctx0" brushRef="#br0">26 582 9960 0 0,'0'0'222'0'0,"0"0"30"0"0,2-1 20 0 0,43-21 753 0 0,9-8-1025 0 0,-52 29 62 0 0,23-10 210 0 0,-21 10-264 0 0,0 0-1 0 0,1-1 1 0 0,-1 0 0 0 0,0 0 0 0 0,0 0 0 0 0,-1 0 0 0 0,4-3-8 0 0,12-9 17 0 0,0 1 0 0 0,1 1 1 0 0,1 1-1 0 0,0 0 0 0 0,2 1-17 0 0,29-10 674 0 0,33-8-674 0 0,-38 14 332 0 0,0-1 496 0 0,15-2-828 0 0,37-4 505 0 0,1156-226 3357 0 0,-1015 214-3330 0 0,147 2-532 0 0,-181 29 250 0 0,86 14-250 0 0,-113-3 69 0 0,-174-9-68 0 0,347 24 11 0 0,-69 15-12 0 0,-1 13 0 0 0,-3 11 0 0 0,67 34 0 0 0,-188-40-138 0 0,-2 6 0 0 0,-4 7 0 0 0,-3 6 0 0 0,5 12 138 0 0,-49-23-112 0 0,-3 5 0 0 0,-3 4 112 0 0,-84-62 34 0 0,0 0 0 0 0,0 2-1 0 0,-2 0 1 0 0,3 3-34 0 0,-11-10 52 0 0,0-1 0 0 0,-1 1-1 0 0,1-1 1 0 0,-2 1 0 0 0,1 0 0 0 0,-1 1-1 0 0,0-1 1 0 0,0 1 0 0 0,-1-1 0 0 0,0 1-1 0 0,0 5-51 0 0,-2-8 51 0 0,1 1 0 0 0,-2-1 0 0 0,1 1 0 0 0,-1-1 0 0 0,1 1 0 0 0,-1-1 0 0 0,-1 0 0 0 0,1 1 0 0 0,-1-1 0 0 0,0 0 0 0 0,0 0 0 0 0,-1 0 0 0 0,1 0 0 0 0,-1-1 0 0 0,0 1 0 0 0,-1 0-1 0 0,1-1 1 0 0,-4 3-51 0 0,-8 9 199 0 0,-1-1 0 0 0,0-1 0 0 0,-1-1-1 0 0,-4 2-198 0 0,-40 27 421 0 0,-3-2 0 0 0,-15 4-421 0 0,-140 62 350 0 0,33-27-238 0 0,-79 17-112 0 0,-202 44-294 0 0,136-57 119 0 0,-94 2 175 0 0,-342 21 224 0 0,397-73 553 0 0,-16-15-777 0 0,122-18 1516 0 0,-223-30-1516 0 0,268 4 865 0 0,-57-21-865 0 0,180 26 166 0 0,0-4 0 0 0,2-4-1 0 0,1-5 1 0 0,1-4-166 0 0,33 11 52 0 0,0-4 0 0 0,2-2 0 0 0,-6-7-52 0 0,34 20 1 0 0,2-1 0 0 0,0-2 1 0 0,2 0-1 0 0,0-1 0 0 0,2-2 0 0 0,-16-23-1 0 0,22 26-34 0 0,2-1 0 0 0,1-1 0 0 0,0 0 0 0 0,-4-15 34 0 0,12 23-28 0 0,0 1-1 0 0,1-2 1 0 0,1 1-1 0 0,0 0 1 0 0,2-1 0 0 0,0 0-1 0 0,0-13 29 0 0,3 8-86 0 0,0-1 1 0 0,2 1-1 0 0,0-1 0 0 0,2 1 0 0 0,1 0 0 0 0,0 1 0 0 0,6-10 86 0 0,-1 4-111 0 0,2 0 0 0 0,1 1 0 0 0,2 1 0 0 0,0 1-1 0 0,10-12 112 0 0,8-4-125 0 0,1 2 0 0 0,2 2 0 0 0,2 1 0 0 0,1 2-1 0 0,2 2 1 0 0,24-14 125 0 0,62-34-155 0 0,4 6 0 0 0,3 6 0 0 0,2 5-1 0 0,4 7 1 0 0,71-16 155 0 0,-88 36-141 0 0,1 6 1 0 0,1 5-1 0 0,125-8 141 0 0,23 22-6215 0 0,-116 14-787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2A7687-2D8F-4F11-B801-DC28F0758B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C580CB-6E8F-4CD5-8867-25E11E35A19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671B-3A33-482E-B2B8-B5E3B5BBA7A5}" type="datetimeFigureOut">
              <a:rPr lang="en-US" smtClean="0"/>
              <a:t>3/27/2020</a:t>
            </a:fld>
            <a:endParaRPr lang="en-US"/>
          </a:p>
        </p:txBody>
      </p:sp>
      <p:sp>
        <p:nvSpPr>
          <p:cNvPr id="4" name="Slide Image Placeholder 3">
            <a:extLst>
              <a:ext uri="{FF2B5EF4-FFF2-40B4-BE49-F238E27FC236}">
                <a16:creationId xmlns:a16="http://schemas.microsoft.com/office/drawing/2014/main" id="{145F9A49-93AA-43B2-A20B-A04AFAD1E0C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D553B08B-75F8-46FE-9717-278C4CE9F74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EF657CC-BA2C-4E13-81EF-2433E08CD0C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BEB67C0-272F-4C82-B785-FF57B563461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8885F-1A51-4ABB-BAB5-0D06EA2BDC3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2</a:t>
            </a:fld>
            <a:endParaRPr lang="en-US"/>
          </a:p>
        </p:txBody>
      </p:sp>
    </p:spTree>
    <p:extLst>
      <p:ext uri="{BB962C8B-B14F-4D97-AF65-F5344CB8AC3E}">
        <p14:creationId xmlns:p14="http://schemas.microsoft.com/office/powerpoint/2010/main" val="2976381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17</a:t>
            </a:fld>
            <a:endParaRPr lang="en-US"/>
          </a:p>
        </p:txBody>
      </p:sp>
    </p:spTree>
    <p:extLst>
      <p:ext uri="{BB962C8B-B14F-4D97-AF65-F5344CB8AC3E}">
        <p14:creationId xmlns:p14="http://schemas.microsoft.com/office/powerpoint/2010/main" val="2354326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18</a:t>
            </a:fld>
            <a:endParaRPr lang="en-US"/>
          </a:p>
        </p:txBody>
      </p:sp>
    </p:spTree>
    <p:extLst>
      <p:ext uri="{BB962C8B-B14F-4D97-AF65-F5344CB8AC3E}">
        <p14:creationId xmlns:p14="http://schemas.microsoft.com/office/powerpoint/2010/main" val="422630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https://www.researchgate.net/figure/Percent-of-time-spent-in-blood-glucose-ranges-during-the-course-of-continuous-insulin_fig2_51460927</a:t>
            </a:r>
          </a:p>
          <a:p>
            <a:r>
              <a:rPr lang="en-US" sz="1200" b="0" i="0" u="none" strike="noStrike" kern="1200" dirty="0">
                <a:solidFill>
                  <a:schemeClr val="tx1"/>
                </a:solidFill>
                <a:effectLst/>
                <a:latin typeface="+mn-lt"/>
                <a:ea typeface="+mn-ea"/>
                <a:cs typeface="+mn-cs"/>
              </a:rPr>
              <a:t>Effect of Diabetes Mellitus on Outcomes of Hyperglycemia in a Mixed Medical Surgical Intensive Care Unit</a:t>
            </a:r>
          </a:p>
          <a:p>
            <a:r>
              <a:rPr lang="en-US" sz="1200" b="0" i="0" u="none" strike="noStrike" kern="1200" dirty="0">
                <a:solidFill>
                  <a:schemeClr val="tx1"/>
                </a:solidFill>
                <a:effectLst/>
                <a:latin typeface="+mn-lt"/>
                <a:ea typeface="+mn-ea"/>
                <a:cs typeface="+mn-cs"/>
              </a:rPr>
              <a:t>May 2011</a:t>
            </a:r>
            <a:endParaRPr lang="en-US" dirty="0"/>
          </a:p>
          <a:p>
            <a:endParaRPr lang="en-US" dirty="0"/>
          </a:p>
          <a:p>
            <a:r>
              <a:rPr lang="en-US" dirty="0"/>
              <a:t>In range defined as 80 – 180 average time spent in range is 65%</a:t>
            </a:r>
          </a:p>
        </p:txBody>
      </p:sp>
      <p:sp>
        <p:nvSpPr>
          <p:cNvPr id="4" name="Slide Number Placeholder 3"/>
          <p:cNvSpPr>
            <a:spLocks noGrp="1"/>
          </p:cNvSpPr>
          <p:nvPr>
            <p:ph type="sldNum" sz="quarter" idx="5"/>
          </p:nvPr>
        </p:nvSpPr>
        <p:spPr/>
        <p:txBody>
          <a:bodyPr/>
          <a:lstStyle/>
          <a:p>
            <a:fld id="{560D263D-84AB-4821-B1A2-EC7DA714D786}" type="slidenum">
              <a:rPr lang="en-US" smtClean="0"/>
              <a:t>19</a:t>
            </a:fld>
            <a:endParaRPr lang="en-US"/>
          </a:p>
        </p:txBody>
      </p:sp>
    </p:spTree>
    <p:extLst>
      <p:ext uri="{BB962C8B-B14F-4D97-AF65-F5344CB8AC3E}">
        <p14:creationId xmlns:p14="http://schemas.microsoft.com/office/powerpoint/2010/main" val="2966445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30</a:t>
            </a:fld>
            <a:endParaRPr lang="en-US"/>
          </a:p>
        </p:txBody>
      </p:sp>
    </p:spTree>
    <p:extLst>
      <p:ext uri="{BB962C8B-B14F-4D97-AF65-F5344CB8AC3E}">
        <p14:creationId xmlns:p14="http://schemas.microsoft.com/office/powerpoint/2010/main" val="1602738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31</a:t>
            </a:fld>
            <a:endParaRPr lang="en-US"/>
          </a:p>
        </p:txBody>
      </p:sp>
    </p:spTree>
    <p:extLst>
      <p:ext uri="{BB962C8B-B14F-4D97-AF65-F5344CB8AC3E}">
        <p14:creationId xmlns:p14="http://schemas.microsoft.com/office/powerpoint/2010/main" val="12978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36</a:t>
            </a:fld>
            <a:endParaRPr lang="en-US"/>
          </a:p>
        </p:txBody>
      </p:sp>
    </p:spTree>
    <p:extLst>
      <p:ext uri="{BB962C8B-B14F-4D97-AF65-F5344CB8AC3E}">
        <p14:creationId xmlns:p14="http://schemas.microsoft.com/office/powerpoint/2010/main" val="1773500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38</a:t>
            </a:fld>
            <a:endParaRPr lang="en-US"/>
          </a:p>
        </p:txBody>
      </p:sp>
    </p:spTree>
    <p:extLst>
      <p:ext uri="{BB962C8B-B14F-4D97-AF65-F5344CB8AC3E}">
        <p14:creationId xmlns:p14="http://schemas.microsoft.com/office/powerpoint/2010/main" val="1071698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39</a:t>
            </a:fld>
            <a:endParaRPr lang="en-US"/>
          </a:p>
        </p:txBody>
      </p:sp>
    </p:spTree>
    <p:extLst>
      <p:ext uri="{BB962C8B-B14F-4D97-AF65-F5344CB8AC3E}">
        <p14:creationId xmlns:p14="http://schemas.microsoft.com/office/powerpoint/2010/main" val="4005641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41</a:t>
            </a:fld>
            <a:endParaRPr lang="en-US"/>
          </a:p>
        </p:txBody>
      </p:sp>
    </p:spTree>
    <p:extLst>
      <p:ext uri="{BB962C8B-B14F-4D97-AF65-F5344CB8AC3E}">
        <p14:creationId xmlns:p14="http://schemas.microsoft.com/office/powerpoint/2010/main" val="3661473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42</a:t>
            </a:fld>
            <a:endParaRPr lang="en-US"/>
          </a:p>
        </p:txBody>
      </p:sp>
    </p:spTree>
    <p:extLst>
      <p:ext uri="{BB962C8B-B14F-4D97-AF65-F5344CB8AC3E}">
        <p14:creationId xmlns:p14="http://schemas.microsoft.com/office/powerpoint/2010/main" val="73381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5</a:t>
            </a:fld>
            <a:endParaRPr lang="en-US"/>
          </a:p>
        </p:txBody>
      </p:sp>
    </p:spTree>
    <p:extLst>
      <p:ext uri="{BB962C8B-B14F-4D97-AF65-F5344CB8AC3E}">
        <p14:creationId xmlns:p14="http://schemas.microsoft.com/office/powerpoint/2010/main" val="84474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44</a:t>
            </a:fld>
            <a:endParaRPr lang="en-US"/>
          </a:p>
        </p:txBody>
      </p:sp>
    </p:spTree>
    <p:extLst>
      <p:ext uri="{BB962C8B-B14F-4D97-AF65-F5344CB8AC3E}">
        <p14:creationId xmlns:p14="http://schemas.microsoft.com/office/powerpoint/2010/main" val="2799706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45</a:t>
            </a:fld>
            <a:endParaRPr lang="en-US"/>
          </a:p>
        </p:txBody>
      </p:sp>
    </p:spTree>
    <p:extLst>
      <p:ext uri="{BB962C8B-B14F-4D97-AF65-F5344CB8AC3E}">
        <p14:creationId xmlns:p14="http://schemas.microsoft.com/office/powerpoint/2010/main" val="212997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49</a:t>
            </a:fld>
            <a:endParaRPr lang="en-US"/>
          </a:p>
        </p:txBody>
      </p:sp>
    </p:spTree>
    <p:extLst>
      <p:ext uri="{BB962C8B-B14F-4D97-AF65-F5344CB8AC3E}">
        <p14:creationId xmlns:p14="http://schemas.microsoft.com/office/powerpoint/2010/main" val="411601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58</a:t>
            </a:fld>
            <a:endParaRPr lang="en-US"/>
          </a:p>
        </p:txBody>
      </p:sp>
    </p:spTree>
    <p:extLst>
      <p:ext uri="{BB962C8B-B14F-4D97-AF65-F5344CB8AC3E}">
        <p14:creationId xmlns:p14="http://schemas.microsoft.com/office/powerpoint/2010/main" val="816886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59</a:t>
            </a:fld>
            <a:endParaRPr lang="en-US"/>
          </a:p>
        </p:txBody>
      </p:sp>
    </p:spTree>
    <p:extLst>
      <p:ext uri="{BB962C8B-B14F-4D97-AF65-F5344CB8AC3E}">
        <p14:creationId xmlns:p14="http://schemas.microsoft.com/office/powerpoint/2010/main" val="219850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60</a:t>
            </a:fld>
            <a:endParaRPr lang="en-US"/>
          </a:p>
        </p:txBody>
      </p:sp>
    </p:spTree>
    <p:extLst>
      <p:ext uri="{BB962C8B-B14F-4D97-AF65-F5344CB8AC3E}">
        <p14:creationId xmlns:p14="http://schemas.microsoft.com/office/powerpoint/2010/main" val="2190352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61</a:t>
            </a:fld>
            <a:endParaRPr lang="en-US"/>
          </a:p>
        </p:txBody>
      </p:sp>
    </p:spTree>
    <p:extLst>
      <p:ext uri="{BB962C8B-B14F-4D97-AF65-F5344CB8AC3E}">
        <p14:creationId xmlns:p14="http://schemas.microsoft.com/office/powerpoint/2010/main" val="3990163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62</a:t>
            </a:fld>
            <a:endParaRPr lang="en-US"/>
          </a:p>
        </p:txBody>
      </p:sp>
    </p:spTree>
    <p:extLst>
      <p:ext uri="{BB962C8B-B14F-4D97-AF65-F5344CB8AC3E}">
        <p14:creationId xmlns:p14="http://schemas.microsoft.com/office/powerpoint/2010/main" val="592906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63</a:t>
            </a:fld>
            <a:endParaRPr lang="en-US"/>
          </a:p>
        </p:txBody>
      </p:sp>
    </p:spTree>
    <p:extLst>
      <p:ext uri="{BB962C8B-B14F-4D97-AF65-F5344CB8AC3E}">
        <p14:creationId xmlns:p14="http://schemas.microsoft.com/office/powerpoint/2010/main" val="1537831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66</a:t>
            </a:fld>
            <a:endParaRPr lang="en-US"/>
          </a:p>
        </p:txBody>
      </p:sp>
    </p:spTree>
    <p:extLst>
      <p:ext uri="{BB962C8B-B14F-4D97-AF65-F5344CB8AC3E}">
        <p14:creationId xmlns:p14="http://schemas.microsoft.com/office/powerpoint/2010/main" val="1855491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8</a:t>
            </a:fld>
            <a:endParaRPr lang="en-US"/>
          </a:p>
        </p:txBody>
      </p:sp>
    </p:spTree>
    <p:extLst>
      <p:ext uri="{BB962C8B-B14F-4D97-AF65-F5344CB8AC3E}">
        <p14:creationId xmlns:p14="http://schemas.microsoft.com/office/powerpoint/2010/main" val="3114694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67</a:t>
            </a:fld>
            <a:endParaRPr lang="en-US"/>
          </a:p>
        </p:txBody>
      </p:sp>
    </p:spTree>
    <p:extLst>
      <p:ext uri="{BB962C8B-B14F-4D97-AF65-F5344CB8AC3E}">
        <p14:creationId xmlns:p14="http://schemas.microsoft.com/office/powerpoint/2010/main" val="1341947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68</a:t>
            </a:fld>
            <a:endParaRPr lang="en-US"/>
          </a:p>
        </p:txBody>
      </p:sp>
    </p:spTree>
    <p:extLst>
      <p:ext uri="{BB962C8B-B14F-4D97-AF65-F5344CB8AC3E}">
        <p14:creationId xmlns:p14="http://schemas.microsoft.com/office/powerpoint/2010/main" val="3136434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69</a:t>
            </a:fld>
            <a:endParaRPr lang="en-US"/>
          </a:p>
        </p:txBody>
      </p:sp>
    </p:spTree>
    <p:extLst>
      <p:ext uri="{BB962C8B-B14F-4D97-AF65-F5344CB8AC3E}">
        <p14:creationId xmlns:p14="http://schemas.microsoft.com/office/powerpoint/2010/main" val="812242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71</a:t>
            </a:fld>
            <a:endParaRPr lang="en-US"/>
          </a:p>
        </p:txBody>
      </p:sp>
    </p:spTree>
    <p:extLst>
      <p:ext uri="{BB962C8B-B14F-4D97-AF65-F5344CB8AC3E}">
        <p14:creationId xmlns:p14="http://schemas.microsoft.com/office/powerpoint/2010/main" val="3488315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72</a:t>
            </a:fld>
            <a:endParaRPr lang="en-US"/>
          </a:p>
        </p:txBody>
      </p:sp>
    </p:spTree>
    <p:extLst>
      <p:ext uri="{BB962C8B-B14F-4D97-AF65-F5344CB8AC3E}">
        <p14:creationId xmlns:p14="http://schemas.microsoft.com/office/powerpoint/2010/main" val="1341182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74</a:t>
            </a:fld>
            <a:endParaRPr lang="en-US"/>
          </a:p>
        </p:txBody>
      </p:sp>
    </p:spTree>
    <p:extLst>
      <p:ext uri="{BB962C8B-B14F-4D97-AF65-F5344CB8AC3E}">
        <p14:creationId xmlns:p14="http://schemas.microsoft.com/office/powerpoint/2010/main" val="4292691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75</a:t>
            </a:fld>
            <a:endParaRPr lang="en-US"/>
          </a:p>
        </p:txBody>
      </p:sp>
    </p:spTree>
    <p:extLst>
      <p:ext uri="{BB962C8B-B14F-4D97-AF65-F5344CB8AC3E}">
        <p14:creationId xmlns:p14="http://schemas.microsoft.com/office/powerpoint/2010/main" val="3972989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76</a:t>
            </a:fld>
            <a:endParaRPr lang="en-US"/>
          </a:p>
        </p:txBody>
      </p:sp>
    </p:spTree>
    <p:extLst>
      <p:ext uri="{BB962C8B-B14F-4D97-AF65-F5344CB8AC3E}">
        <p14:creationId xmlns:p14="http://schemas.microsoft.com/office/powerpoint/2010/main" val="257681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77</a:t>
            </a:fld>
            <a:endParaRPr lang="en-US"/>
          </a:p>
        </p:txBody>
      </p:sp>
    </p:spTree>
    <p:extLst>
      <p:ext uri="{BB962C8B-B14F-4D97-AF65-F5344CB8AC3E}">
        <p14:creationId xmlns:p14="http://schemas.microsoft.com/office/powerpoint/2010/main" val="38216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11</a:t>
            </a:fld>
            <a:endParaRPr lang="en-US"/>
          </a:p>
        </p:txBody>
      </p:sp>
    </p:spTree>
    <p:extLst>
      <p:ext uri="{BB962C8B-B14F-4D97-AF65-F5344CB8AC3E}">
        <p14:creationId xmlns:p14="http://schemas.microsoft.com/office/powerpoint/2010/main" val="218396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12</a:t>
            </a:fld>
            <a:endParaRPr lang="en-US"/>
          </a:p>
        </p:txBody>
      </p:sp>
    </p:spTree>
    <p:extLst>
      <p:ext uri="{BB962C8B-B14F-4D97-AF65-F5344CB8AC3E}">
        <p14:creationId xmlns:p14="http://schemas.microsoft.com/office/powerpoint/2010/main" val="38435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13</a:t>
            </a:fld>
            <a:endParaRPr lang="en-US"/>
          </a:p>
        </p:txBody>
      </p:sp>
    </p:spTree>
    <p:extLst>
      <p:ext uri="{BB962C8B-B14F-4D97-AF65-F5344CB8AC3E}">
        <p14:creationId xmlns:p14="http://schemas.microsoft.com/office/powerpoint/2010/main" val="2708790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14</a:t>
            </a:fld>
            <a:endParaRPr lang="en-US"/>
          </a:p>
        </p:txBody>
      </p:sp>
    </p:spTree>
    <p:extLst>
      <p:ext uri="{BB962C8B-B14F-4D97-AF65-F5344CB8AC3E}">
        <p14:creationId xmlns:p14="http://schemas.microsoft.com/office/powerpoint/2010/main" val="265734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15</a:t>
            </a:fld>
            <a:endParaRPr lang="en-US"/>
          </a:p>
        </p:txBody>
      </p:sp>
    </p:spTree>
    <p:extLst>
      <p:ext uri="{BB962C8B-B14F-4D97-AF65-F5344CB8AC3E}">
        <p14:creationId xmlns:p14="http://schemas.microsoft.com/office/powerpoint/2010/main" val="4066451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16</a:t>
            </a:fld>
            <a:endParaRPr lang="en-US"/>
          </a:p>
        </p:txBody>
      </p:sp>
    </p:spTree>
    <p:extLst>
      <p:ext uri="{BB962C8B-B14F-4D97-AF65-F5344CB8AC3E}">
        <p14:creationId xmlns:p14="http://schemas.microsoft.com/office/powerpoint/2010/main" val="1260214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F6C9-F46E-43EA-B696-F0FC769633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60A59A-37A1-4469-8D68-3E872C2FC9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F4C5F-BF6B-41A3-9B37-04B2C70CB7C1}"/>
              </a:ext>
            </a:extLst>
          </p:cNvPr>
          <p:cNvSpPr>
            <a:spLocks noGrp="1"/>
          </p:cNvSpPr>
          <p:nvPr>
            <p:ph type="dt" sz="half" idx="10"/>
          </p:nvPr>
        </p:nvSpPr>
        <p:spPr/>
        <p:txBody>
          <a:bodyPr/>
          <a:lstStyle/>
          <a:p>
            <a:fld id="{C6AD9487-4D70-41D4-BE53-762C80C2222C}" type="datetimeFigureOut">
              <a:rPr lang="en-US" smtClean="0"/>
              <a:t>3/27/2020</a:t>
            </a:fld>
            <a:endParaRPr lang="en-US"/>
          </a:p>
        </p:txBody>
      </p:sp>
      <p:sp>
        <p:nvSpPr>
          <p:cNvPr id="5" name="Footer Placeholder 4">
            <a:extLst>
              <a:ext uri="{FF2B5EF4-FFF2-40B4-BE49-F238E27FC236}">
                <a16:creationId xmlns:a16="http://schemas.microsoft.com/office/drawing/2014/main" id="{D1D25CED-B08F-4A1A-8863-F2D1A3A40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E6BE5-2CA1-4297-A115-CB585190C4AA}"/>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803234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4C59-AFD5-4CCD-8754-12F7D5FA7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FEA962-5C88-40AB-88E9-A406BBD67A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93FD3D-8A56-42AC-8D38-18EADC4F4BBE}"/>
              </a:ext>
            </a:extLst>
          </p:cNvPr>
          <p:cNvSpPr>
            <a:spLocks noGrp="1"/>
          </p:cNvSpPr>
          <p:nvPr>
            <p:ph type="dt" sz="half" idx="10"/>
          </p:nvPr>
        </p:nvSpPr>
        <p:spPr/>
        <p:txBody>
          <a:bodyPr/>
          <a:lstStyle/>
          <a:p>
            <a:fld id="{C6AD9487-4D70-41D4-BE53-762C80C2222C}" type="datetimeFigureOut">
              <a:rPr lang="en-US" smtClean="0"/>
              <a:t>3/27/2020</a:t>
            </a:fld>
            <a:endParaRPr lang="en-US"/>
          </a:p>
        </p:txBody>
      </p:sp>
      <p:sp>
        <p:nvSpPr>
          <p:cNvPr id="5" name="Footer Placeholder 4">
            <a:extLst>
              <a:ext uri="{FF2B5EF4-FFF2-40B4-BE49-F238E27FC236}">
                <a16:creationId xmlns:a16="http://schemas.microsoft.com/office/drawing/2014/main" id="{E4360458-C2F5-4D96-9C5C-AC911BDE3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0D0B4-851E-40B9-820E-56A183704BB2}"/>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714818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5AB05-98C8-4577-A136-4440959A5D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6E9091-48F9-420E-94A2-C9E99C3F39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FB13E-19FD-4AE3-9C3B-0701A3AF438E}"/>
              </a:ext>
            </a:extLst>
          </p:cNvPr>
          <p:cNvSpPr>
            <a:spLocks noGrp="1"/>
          </p:cNvSpPr>
          <p:nvPr>
            <p:ph type="dt" sz="half" idx="10"/>
          </p:nvPr>
        </p:nvSpPr>
        <p:spPr/>
        <p:txBody>
          <a:bodyPr/>
          <a:lstStyle/>
          <a:p>
            <a:fld id="{C6AD9487-4D70-41D4-BE53-762C80C2222C}" type="datetimeFigureOut">
              <a:rPr lang="en-US" smtClean="0"/>
              <a:t>3/27/2020</a:t>
            </a:fld>
            <a:endParaRPr lang="en-US"/>
          </a:p>
        </p:txBody>
      </p:sp>
      <p:sp>
        <p:nvSpPr>
          <p:cNvPr id="5" name="Footer Placeholder 4">
            <a:extLst>
              <a:ext uri="{FF2B5EF4-FFF2-40B4-BE49-F238E27FC236}">
                <a16:creationId xmlns:a16="http://schemas.microsoft.com/office/drawing/2014/main" id="{01FD86F5-11E2-46A4-AF12-57BAF30BE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0C78D-29D8-4531-BE6B-8BECF0787A47}"/>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482219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CDB0-68B0-4C87-9B39-11124CA321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AFCD8-C3DE-4557-B73B-670D59705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67A8CC-BF6C-4E2A-B68D-4F9922021D90}"/>
              </a:ext>
            </a:extLst>
          </p:cNvPr>
          <p:cNvSpPr>
            <a:spLocks noGrp="1"/>
          </p:cNvSpPr>
          <p:nvPr>
            <p:ph type="dt" sz="half" idx="10"/>
          </p:nvPr>
        </p:nvSpPr>
        <p:spPr/>
        <p:txBody>
          <a:bodyPr/>
          <a:lstStyle/>
          <a:p>
            <a:fld id="{C6AD9487-4D70-41D4-BE53-762C80C2222C}" type="datetimeFigureOut">
              <a:rPr lang="en-US" smtClean="0"/>
              <a:t>3/27/2020</a:t>
            </a:fld>
            <a:endParaRPr lang="en-US"/>
          </a:p>
        </p:txBody>
      </p:sp>
      <p:sp>
        <p:nvSpPr>
          <p:cNvPr id="5" name="Footer Placeholder 4">
            <a:extLst>
              <a:ext uri="{FF2B5EF4-FFF2-40B4-BE49-F238E27FC236}">
                <a16:creationId xmlns:a16="http://schemas.microsoft.com/office/drawing/2014/main" id="{6C514F1F-BEC2-47AF-9528-4F3E60214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E9E539-F70D-4724-811D-4CCE3148A2E2}"/>
              </a:ext>
            </a:extLst>
          </p:cNvPr>
          <p:cNvSpPr>
            <a:spLocks noGrp="1"/>
          </p:cNvSpPr>
          <p:nvPr>
            <p:ph type="sldNum" sz="quarter" idx="12"/>
          </p:nvPr>
        </p:nvSpPr>
        <p:spPr/>
        <p:txBody>
          <a:bodyPr/>
          <a:lstStyle/>
          <a:p>
            <a:fld id="{7FF78D6D-6AEE-411B-B7F9-CB7787D309FE}" type="slidenum">
              <a:rPr lang="en-US" smtClean="0"/>
              <a:t>‹#›</a:t>
            </a:fld>
            <a:endParaRPr lang="en-US"/>
          </a:p>
        </p:txBody>
      </p:sp>
      <p:sp>
        <p:nvSpPr>
          <p:cNvPr id="7" name="Date Placeholder 3">
            <a:extLst>
              <a:ext uri="{FF2B5EF4-FFF2-40B4-BE49-F238E27FC236}">
                <a16:creationId xmlns:a16="http://schemas.microsoft.com/office/drawing/2014/main" id="{4D91B5E1-1CE4-4522-B780-561B559F5DA4}"/>
              </a:ext>
            </a:extLst>
          </p:cNvPr>
          <p:cNvSpPr txBox="1">
            <a:spLocks/>
          </p:cNvSpPr>
          <p:nvPr userDrawn="1"/>
        </p:nvSpPr>
        <p:spPr>
          <a:xfrm>
            <a:off x="153838"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@jaylagorio</a:t>
            </a:r>
          </a:p>
        </p:txBody>
      </p:sp>
      <p:sp>
        <p:nvSpPr>
          <p:cNvPr id="8" name="Date Placeholder 3">
            <a:extLst>
              <a:ext uri="{FF2B5EF4-FFF2-40B4-BE49-F238E27FC236}">
                <a16:creationId xmlns:a16="http://schemas.microsoft.com/office/drawing/2014/main" id="{0AC62BB9-BBAA-4D83-A0CD-BF5F450E5323}"/>
              </a:ext>
            </a:extLst>
          </p:cNvPr>
          <p:cNvSpPr txBox="1">
            <a:spLocks/>
          </p:cNvSpPr>
          <p:nvPr userDrawn="1"/>
        </p:nvSpPr>
        <p:spPr>
          <a:xfrm>
            <a:off x="9294962"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800" dirty="0"/>
              <a:t>jay@lagor.io</a:t>
            </a:r>
          </a:p>
        </p:txBody>
      </p:sp>
    </p:spTree>
    <p:extLst>
      <p:ext uri="{BB962C8B-B14F-4D97-AF65-F5344CB8AC3E}">
        <p14:creationId xmlns:p14="http://schemas.microsoft.com/office/powerpoint/2010/main" val="3419924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F202-DA06-43CF-BFED-B07FC638DE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1F908D-66D5-4512-8962-0523502834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2633E0-ADF5-41C9-AE1E-E79CF8549C88}"/>
              </a:ext>
            </a:extLst>
          </p:cNvPr>
          <p:cNvSpPr>
            <a:spLocks noGrp="1"/>
          </p:cNvSpPr>
          <p:nvPr>
            <p:ph type="dt" sz="half" idx="10"/>
          </p:nvPr>
        </p:nvSpPr>
        <p:spPr/>
        <p:txBody>
          <a:bodyPr/>
          <a:lstStyle/>
          <a:p>
            <a:fld id="{C6AD9487-4D70-41D4-BE53-762C80C2222C}" type="datetimeFigureOut">
              <a:rPr lang="en-US" smtClean="0"/>
              <a:t>3/27/2020</a:t>
            </a:fld>
            <a:endParaRPr lang="en-US"/>
          </a:p>
        </p:txBody>
      </p:sp>
      <p:sp>
        <p:nvSpPr>
          <p:cNvPr id="5" name="Footer Placeholder 4">
            <a:extLst>
              <a:ext uri="{FF2B5EF4-FFF2-40B4-BE49-F238E27FC236}">
                <a16:creationId xmlns:a16="http://schemas.microsoft.com/office/drawing/2014/main" id="{9D9E76BD-8E6C-45B1-A45B-9331AE5CA5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BE7FF-37FC-42DD-BA24-057DF7C6A649}"/>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435265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23B9-CF43-40CA-B264-E4371AFE82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7D7AF0-C781-4FD4-B5B4-D26E1204BC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BBF54C-9892-49CE-A747-1289B97AAC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739882-9720-4235-941B-676EA80F6503}"/>
              </a:ext>
            </a:extLst>
          </p:cNvPr>
          <p:cNvSpPr>
            <a:spLocks noGrp="1"/>
          </p:cNvSpPr>
          <p:nvPr>
            <p:ph type="dt" sz="half" idx="10"/>
          </p:nvPr>
        </p:nvSpPr>
        <p:spPr/>
        <p:txBody>
          <a:bodyPr/>
          <a:lstStyle/>
          <a:p>
            <a:fld id="{C6AD9487-4D70-41D4-BE53-762C80C2222C}" type="datetimeFigureOut">
              <a:rPr lang="en-US" smtClean="0"/>
              <a:t>3/27/2020</a:t>
            </a:fld>
            <a:endParaRPr lang="en-US"/>
          </a:p>
        </p:txBody>
      </p:sp>
      <p:sp>
        <p:nvSpPr>
          <p:cNvPr id="6" name="Footer Placeholder 5">
            <a:extLst>
              <a:ext uri="{FF2B5EF4-FFF2-40B4-BE49-F238E27FC236}">
                <a16:creationId xmlns:a16="http://schemas.microsoft.com/office/drawing/2014/main" id="{847C68F5-7786-41ED-ABB8-A00B688A2D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06518-095C-43D7-9450-30C71641CDBB}"/>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7479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DBC3-590A-407E-849D-146BDB1526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A512F-3202-4A93-9B15-4695F1ECA3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7D423C-2D1A-466E-B006-6AB418289A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57982E-C3C9-4FBC-BA52-9F98772E2E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9730D8-CE51-4C4D-B0EC-B3D22A15F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B5C9FD-9060-4433-8FAB-8ECB9552FF6D}"/>
              </a:ext>
            </a:extLst>
          </p:cNvPr>
          <p:cNvSpPr>
            <a:spLocks noGrp="1"/>
          </p:cNvSpPr>
          <p:nvPr>
            <p:ph type="dt" sz="half" idx="10"/>
          </p:nvPr>
        </p:nvSpPr>
        <p:spPr/>
        <p:txBody>
          <a:bodyPr/>
          <a:lstStyle/>
          <a:p>
            <a:fld id="{C6AD9487-4D70-41D4-BE53-762C80C2222C}" type="datetimeFigureOut">
              <a:rPr lang="en-US" smtClean="0"/>
              <a:t>3/27/2020</a:t>
            </a:fld>
            <a:endParaRPr lang="en-US"/>
          </a:p>
        </p:txBody>
      </p:sp>
      <p:sp>
        <p:nvSpPr>
          <p:cNvPr id="8" name="Footer Placeholder 7">
            <a:extLst>
              <a:ext uri="{FF2B5EF4-FFF2-40B4-BE49-F238E27FC236}">
                <a16:creationId xmlns:a16="http://schemas.microsoft.com/office/drawing/2014/main" id="{945E6902-A288-4E60-9AA3-861FBFDE5E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C8C270-BB3D-48E2-AB5C-1FFCC52FAA5F}"/>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78411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BC7E-68D5-4CA2-9D27-25DAC13E3D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4CC60D-60D2-48DF-A31D-A0C9535254F5}"/>
              </a:ext>
            </a:extLst>
          </p:cNvPr>
          <p:cNvSpPr>
            <a:spLocks noGrp="1"/>
          </p:cNvSpPr>
          <p:nvPr>
            <p:ph type="dt" sz="half" idx="10"/>
          </p:nvPr>
        </p:nvSpPr>
        <p:spPr/>
        <p:txBody>
          <a:bodyPr/>
          <a:lstStyle/>
          <a:p>
            <a:fld id="{C6AD9487-4D70-41D4-BE53-762C80C2222C}" type="datetimeFigureOut">
              <a:rPr lang="en-US" smtClean="0"/>
              <a:t>3/27/2020</a:t>
            </a:fld>
            <a:endParaRPr lang="en-US"/>
          </a:p>
        </p:txBody>
      </p:sp>
      <p:sp>
        <p:nvSpPr>
          <p:cNvPr id="4" name="Footer Placeholder 3">
            <a:extLst>
              <a:ext uri="{FF2B5EF4-FFF2-40B4-BE49-F238E27FC236}">
                <a16:creationId xmlns:a16="http://schemas.microsoft.com/office/drawing/2014/main" id="{DEF94596-CDF8-4E3B-970C-C5A675BE7F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786FF1-0959-4E82-A15F-8FF289116695}"/>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312955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EDA87-A317-4B1E-8C51-2A5CD6737275}"/>
              </a:ext>
            </a:extLst>
          </p:cNvPr>
          <p:cNvSpPr>
            <a:spLocks noGrp="1"/>
          </p:cNvSpPr>
          <p:nvPr>
            <p:ph type="dt" sz="half" idx="10"/>
          </p:nvPr>
        </p:nvSpPr>
        <p:spPr/>
        <p:txBody>
          <a:bodyPr/>
          <a:lstStyle/>
          <a:p>
            <a:fld id="{C6AD9487-4D70-41D4-BE53-762C80C2222C}" type="datetimeFigureOut">
              <a:rPr lang="en-US" smtClean="0"/>
              <a:t>3/27/2020</a:t>
            </a:fld>
            <a:endParaRPr lang="en-US"/>
          </a:p>
        </p:txBody>
      </p:sp>
      <p:sp>
        <p:nvSpPr>
          <p:cNvPr id="3" name="Footer Placeholder 2">
            <a:extLst>
              <a:ext uri="{FF2B5EF4-FFF2-40B4-BE49-F238E27FC236}">
                <a16:creationId xmlns:a16="http://schemas.microsoft.com/office/drawing/2014/main" id="{564A9435-B4E5-43C0-BCD1-238BE10B25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9D36D-97B4-41E9-BE31-8C748E30BF51}"/>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844985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F5E4-1A53-4133-A5D7-9DF6A5E0EC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BE3653-F508-4469-9388-8D8B36B9A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52C1C2-B296-4F04-A3E9-47D04F25D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FBA82-EDA9-4D16-A86E-7757665E85A8}"/>
              </a:ext>
            </a:extLst>
          </p:cNvPr>
          <p:cNvSpPr>
            <a:spLocks noGrp="1"/>
          </p:cNvSpPr>
          <p:nvPr>
            <p:ph type="dt" sz="half" idx="10"/>
          </p:nvPr>
        </p:nvSpPr>
        <p:spPr/>
        <p:txBody>
          <a:bodyPr/>
          <a:lstStyle/>
          <a:p>
            <a:fld id="{C6AD9487-4D70-41D4-BE53-762C80C2222C}" type="datetimeFigureOut">
              <a:rPr lang="en-US" smtClean="0"/>
              <a:t>3/27/2020</a:t>
            </a:fld>
            <a:endParaRPr lang="en-US"/>
          </a:p>
        </p:txBody>
      </p:sp>
      <p:sp>
        <p:nvSpPr>
          <p:cNvPr id="6" name="Footer Placeholder 5">
            <a:extLst>
              <a:ext uri="{FF2B5EF4-FFF2-40B4-BE49-F238E27FC236}">
                <a16:creationId xmlns:a16="http://schemas.microsoft.com/office/drawing/2014/main" id="{924867BB-F91D-4280-BDF6-00BFC26B1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BC9C54-E3D8-454B-88A3-EF76D4EC6947}"/>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970498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44F1-4538-4736-8FF2-A95905E636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532D4B-5B5F-46F0-A508-2A0C1A143E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38C777-37CD-4B6B-A631-2054EFC2E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4B486-F9E5-4C02-BF1A-B3B3D67A305B}"/>
              </a:ext>
            </a:extLst>
          </p:cNvPr>
          <p:cNvSpPr>
            <a:spLocks noGrp="1"/>
          </p:cNvSpPr>
          <p:nvPr>
            <p:ph type="dt" sz="half" idx="10"/>
          </p:nvPr>
        </p:nvSpPr>
        <p:spPr/>
        <p:txBody>
          <a:bodyPr/>
          <a:lstStyle/>
          <a:p>
            <a:fld id="{C6AD9487-4D70-41D4-BE53-762C80C2222C}" type="datetimeFigureOut">
              <a:rPr lang="en-US" smtClean="0"/>
              <a:t>3/27/2020</a:t>
            </a:fld>
            <a:endParaRPr lang="en-US"/>
          </a:p>
        </p:txBody>
      </p:sp>
      <p:sp>
        <p:nvSpPr>
          <p:cNvPr id="6" name="Footer Placeholder 5">
            <a:extLst>
              <a:ext uri="{FF2B5EF4-FFF2-40B4-BE49-F238E27FC236}">
                <a16:creationId xmlns:a16="http://schemas.microsoft.com/office/drawing/2014/main" id="{24FD5125-DF6B-4775-884B-920C1ED01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2AE0-EB00-4971-9B2D-624F748DAEA8}"/>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26837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FEE088-A93B-4DA1-B7FC-B4590ADDF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DDFB8F-0A50-4E71-9EF7-D483A0802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196EE-F271-44D5-85DB-0FE31D7CBD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AD9487-4D70-41D4-BE53-762C80C2222C}" type="datetimeFigureOut">
              <a:rPr lang="en-US" smtClean="0"/>
              <a:t>3/27/2020</a:t>
            </a:fld>
            <a:endParaRPr lang="en-US"/>
          </a:p>
        </p:txBody>
      </p:sp>
      <p:sp>
        <p:nvSpPr>
          <p:cNvPr id="5" name="Footer Placeholder 4">
            <a:extLst>
              <a:ext uri="{FF2B5EF4-FFF2-40B4-BE49-F238E27FC236}">
                <a16:creationId xmlns:a16="http://schemas.microsoft.com/office/drawing/2014/main" id="{7BCC5944-10D4-4E3E-9BE1-19DFA4B8C7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9CBAE9-7E99-4B95-973C-0A329A7554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78D6D-6AEE-411B-B7F9-CB7787D309FE}" type="slidenum">
              <a:rPr lang="en-US" smtClean="0"/>
              <a:t>‹#›</a:t>
            </a:fld>
            <a:endParaRPr lang="en-US"/>
          </a:p>
        </p:txBody>
      </p:sp>
    </p:spTree>
    <p:extLst>
      <p:ext uri="{BB962C8B-B14F-4D97-AF65-F5344CB8AC3E}">
        <p14:creationId xmlns:p14="http://schemas.microsoft.com/office/powerpoint/2010/main" val="4121466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spTree>
    <p:extLst>
      <p:ext uri="{BB962C8B-B14F-4D97-AF65-F5344CB8AC3E}">
        <p14:creationId xmlns:p14="http://schemas.microsoft.com/office/powerpoint/2010/main" val="101576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6639-2D90-4A1E-91AB-C00FEB5BE59C}"/>
              </a:ext>
            </a:extLst>
          </p:cNvPr>
          <p:cNvSpPr>
            <a:spLocks noGrp="1"/>
          </p:cNvSpPr>
          <p:nvPr>
            <p:ph type="title"/>
          </p:nvPr>
        </p:nvSpPr>
        <p:spPr/>
        <p:txBody>
          <a:bodyPr/>
          <a:lstStyle/>
          <a:p>
            <a:r>
              <a:rPr lang="en-US" dirty="0"/>
              <a:t>Introduction to Diabetes</a:t>
            </a:r>
          </a:p>
        </p:txBody>
      </p:sp>
      <p:pic>
        <p:nvPicPr>
          <p:cNvPr id="4" name="Content Placeholder 3">
            <a:extLst>
              <a:ext uri="{FF2B5EF4-FFF2-40B4-BE49-F238E27FC236}">
                <a16:creationId xmlns:a16="http://schemas.microsoft.com/office/drawing/2014/main" id="{48174259-4896-47D8-9031-293EE9DE30F6}"/>
              </a:ext>
            </a:extLst>
          </p:cNvPr>
          <p:cNvPicPr>
            <a:picLocks noGrp="1" noChangeAspect="1"/>
          </p:cNvPicPr>
          <p:nvPr>
            <p:ph idx="1"/>
          </p:nvPr>
        </p:nvPicPr>
        <p:blipFill>
          <a:blip r:embed="rId2"/>
          <a:stretch>
            <a:fillRect/>
          </a:stretch>
        </p:blipFill>
        <p:spPr>
          <a:xfrm>
            <a:off x="1633272" y="1825625"/>
            <a:ext cx="8925456" cy="4351338"/>
          </a:xfrm>
          <a:prstGeom prst="rect">
            <a:avLst/>
          </a:prstGeom>
        </p:spPr>
      </p:pic>
    </p:spTree>
    <p:extLst>
      <p:ext uri="{BB962C8B-B14F-4D97-AF65-F5344CB8AC3E}">
        <p14:creationId xmlns:p14="http://schemas.microsoft.com/office/powerpoint/2010/main" val="256766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pic>
        <p:nvPicPr>
          <p:cNvPr id="4" name="Content Placeholder 3">
            <a:extLst>
              <a:ext uri="{FF2B5EF4-FFF2-40B4-BE49-F238E27FC236}">
                <a16:creationId xmlns:a16="http://schemas.microsoft.com/office/drawing/2014/main" id="{222725DA-4208-4B47-B483-B220E2EC44F6}"/>
              </a:ext>
            </a:extLst>
          </p:cNvPr>
          <p:cNvPicPr>
            <a:picLocks noGrp="1" noChangeAspect="1"/>
          </p:cNvPicPr>
          <p:nvPr>
            <p:ph idx="1"/>
          </p:nvPr>
        </p:nvPicPr>
        <p:blipFill>
          <a:blip r:embed="rId3"/>
          <a:stretch>
            <a:fillRect/>
          </a:stretch>
        </p:blipFill>
        <p:spPr>
          <a:xfrm>
            <a:off x="1633272" y="1825625"/>
            <a:ext cx="8925456" cy="4351338"/>
          </a:xfrm>
          <a:prstGeom prst="rect">
            <a:avLst/>
          </a:prstGeom>
        </p:spPr>
      </p:pic>
    </p:spTree>
    <p:extLst>
      <p:ext uri="{BB962C8B-B14F-4D97-AF65-F5344CB8AC3E}">
        <p14:creationId xmlns:p14="http://schemas.microsoft.com/office/powerpoint/2010/main" val="174585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pic>
        <p:nvPicPr>
          <p:cNvPr id="5" name="Content Placeholder 4">
            <a:extLst>
              <a:ext uri="{FF2B5EF4-FFF2-40B4-BE49-F238E27FC236}">
                <a16:creationId xmlns:a16="http://schemas.microsoft.com/office/drawing/2014/main" id="{4D0C90CC-0CB0-4A80-85B4-144DA05C2096}"/>
              </a:ext>
            </a:extLst>
          </p:cNvPr>
          <p:cNvPicPr>
            <a:picLocks noGrp="1" noChangeAspect="1"/>
          </p:cNvPicPr>
          <p:nvPr>
            <p:ph idx="1"/>
          </p:nvPr>
        </p:nvPicPr>
        <p:blipFill>
          <a:blip r:embed="rId3"/>
          <a:stretch>
            <a:fillRect/>
          </a:stretch>
        </p:blipFill>
        <p:spPr>
          <a:xfrm>
            <a:off x="1633272" y="1825625"/>
            <a:ext cx="8925456" cy="4351338"/>
          </a:xfrm>
          <a:prstGeom prst="rect">
            <a:avLst/>
          </a:prstGeom>
        </p:spPr>
      </p:pic>
    </p:spTree>
    <p:extLst>
      <p:ext uri="{BB962C8B-B14F-4D97-AF65-F5344CB8AC3E}">
        <p14:creationId xmlns:p14="http://schemas.microsoft.com/office/powerpoint/2010/main" val="179125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B454373-D635-456B-95A7-82E3F64F9AAF}"/>
                  </a:ext>
                </a:extLst>
              </p:cNvPr>
              <p:cNvSpPr>
                <a:spLocks noGrp="1"/>
              </p:cNvSpPr>
              <p:nvPr>
                <p:ph idx="1"/>
              </p:nvPr>
            </p:nvSpPr>
            <p:spPr>
              <a:xfrm>
                <a:off x="0" y="1825625"/>
                <a:ext cx="12192000" cy="4351338"/>
              </a:xfrm>
            </p:spPr>
            <p:txBody>
              <a:bodyPr>
                <a:normAutofit fontScale="85000" lnSpcReduction="10000"/>
              </a:bodyPr>
              <a:lstStyle/>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𝐶𝑎𝑟𝑏𝑜h𝑦𝑑𝑟𝑎𝑡𝑒𝑠</m:t>
                          </m:r>
                          <m:r>
                            <a:rPr lang="en-US" sz="6000" b="0" i="1" smtClean="0">
                              <a:latin typeface="Cambria Math" panose="02040503050406030204" pitchFamily="18" charset="0"/>
                            </a:rPr>
                            <m:t>+</m:t>
                          </m:r>
                          <m:r>
                            <a:rPr lang="en-US" sz="6000" b="0" i="1" smtClean="0">
                              <a:latin typeface="Cambria Math" panose="02040503050406030204" pitchFamily="18" charset="0"/>
                            </a:rPr>
                            <m:t>𝑆𝑖𝑐𝑘𝑛𝑒𝑠𝑠</m:t>
                          </m:r>
                          <m:r>
                            <a:rPr lang="en-US" sz="6000" b="0" i="1" smtClean="0">
                              <a:latin typeface="Cambria Math" panose="02040503050406030204" pitchFamily="18" charset="0"/>
                            </a:rPr>
                            <m:t>+</m:t>
                          </m:r>
                          <m:r>
                            <a:rPr lang="en-US" sz="6000" b="0" i="1" smtClean="0">
                              <a:latin typeface="Cambria Math" panose="02040503050406030204" pitchFamily="18" charset="0"/>
                            </a:rPr>
                            <m:t>𝐴𝑑𝑟𝑒𝑛𝑎𝑙𝑖𝑛</m:t>
                          </m:r>
                        </m:num>
                        <m:den>
                          <m:r>
                            <a:rPr lang="en-US" sz="6000" b="0" i="1" smtClean="0">
                              <a:latin typeface="Cambria Math" panose="02040503050406030204" pitchFamily="18" charset="0"/>
                            </a:rPr>
                            <m:t>𝐼𝑛𝑠𝑢𝑙𝑖𝑛</m:t>
                          </m:r>
                          <m:r>
                            <a:rPr lang="en-US" sz="6000" b="0" i="1" smtClean="0">
                              <a:latin typeface="Cambria Math" panose="02040503050406030204" pitchFamily="18" charset="0"/>
                            </a:rPr>
                            <m:t>+</m:t>
                          </m:r>
                          <m:r>
                            <a:rPr lang="en-US" sz="6000" b="0" i="1" smtClean="0">
                              <a:latin typeface="Cambria Math" panose="02040503050406030204" pitchFamily="18" charset="0"/>
                            </a:rPr>
                            <m:t>𝐸𝑥𝑒𝑟𝑐𝑖𝑠𝑒</m:t>
                          </m:r>
                        </m:den>
                      </m:f>
                    </m:oMath>
                  </m:oMathPara>
                </a14:m>
                <a:endParaRPr lang="en-US" b="0" dirty="0"/>
              </a:p>
              <a:p>
                <a:pPr marL="0" indent="0">
                  <a:buNone/>
                </a:pPr>
                <a:endParaRPr lang="en-US" sz="5400" b="0" dirty="0"/>
              </a:p>
            </p:txBody>
          </p:sp>
        </mc:Choice>
        <mc:Fallback xmlns="">
          <p:sp>
            <p:nvSpPr>
              <p:cNvPr id="5" name="Content Placeholder 4">
                <a:extLst>
                  <a:ext uri="{FF2B5EF4-FFF2-40B4-BE49-F238E27FC236}">
                    <a16:creationId xmlns:a16="http://schemas.microsoft.com/office/drawing/2014/main" id="{2B454373-D635-456B-95A7-82E3F64F9AAF}"/>
                  </a:ext>
                </a:extLst>
              </p:cNvPr>
              <p:cNvSpPr>
                <a:spLocks noGrp="1" noRot="1" noChangeAspect="1" noMove="1" noResize="1" noEditPoints="1" noAdjustHandles="1" noChangeArrowheads="1" noChangeShapeType="1" noTextEdit="1"/>
              </p:cNvSpPr>
              <p:nvPr>
                <p:ph idx="1"/>
              </p:nvPr>
            </p:nvSpPr>
            <p:spPr>
              <a:xfrm>
                <a:off x="0" y="1825625"/>
                <a:ext cx="12192000" cy="4351338"/>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2506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𝐶𝑎𝑟𝑏𝑜h𝑦𝑑𝑟𝑎𝑡𝑒𝑠</m:t>
                          </m:r>
                          <m:r>
                            <a:rPr lang="en-US" sz="4000" i="1">
                              <a:latin typeface="Cambria Math" panose="02040503050406030204" pitchFamily="18" charset="0"/>
                            </a:rPr>
                            <m:t>+</m:t>
                          </m:r>
                          <m:r>
                            <a:rPr lang="en-US" sz="4000" i="1">
                              <a:latin typeface="Cambria Math" panose="02040503050406030204" pitchFamily="18" charset="0"/>
                            </a:rPr>
                            <m:t>𝑆𝑖𝑐𝑘𝑛𝑒𝑠𝑠</m:t>
                          </m:r>
                          <m:r>
                            <a:rPr lang="en-US" sz="4000" b="0" i="1" smtClean="0">
                              <a:latin typeface="Cambria Math" panose="02040503050406030204" pitchFamily="18" charset="0"/>
                            </a:rPr>
                            <m:t>+</m:t>
                          </m:r>
                          <m:r>
                            <a:rPr lang="en-US" sz="4000" b="0" i="1" smtClean="0">
                              <a:latin typeface="Cambria Math" panose="02040503050406030204" pitchFamily="18" charset="0"/>
                            </a:rPr>
                            <m:t>𝐴𝑑𝑟𝑒𝑛𝑎𝑙𝑖𝑛</m:t>
                          </m:r>
                        </m:num>
                        <m:den>
                          <m:r>
                            <a:rPr lang="en-US" sz="4000" i="1">
                              <a:latin typeface="Cambria Math" panose="02040503050406030204" pitchFamily="18" charset="0"/>
                            </a:rPr>
                            <m:t>𝐼𝑛𝑠𝑢𝑙𝑖𝑛</m:t>
                          </m:r>
                          <m:r>
                            <a:rPr lang="en-US" sz="4000" i="1">
                              <a:latin typeface="Cambria Math" panose="02040503050406030204" pitchFamily="18" charset="0"/>
                            </a:rPr>
                            <m:t>+</m:t>
                          </m:r>
                          <m:r>
                            <a:rPr lang="en-US" sz="4000" i="1">
                              <a:latin typeface="Cambria Math" panose="02040503050406030204" pitchFamily="18" charset="0"/>
                            </a:rPr>
                            <m:t>𝐸𝑥𝑒𝑟𝑐𝑖𝑠𝑒</m:t>
                          </m:r>
                        </m:den>
                      </m:f>
                    </m:oMath>
                  </m:oMathPara>
                </a14:m>
                <a:endParaRPr lang="en-US" sz="4000" dirty="0"/>
              </a:p>
              <a:p>
                <a:pPr marL="0" indent="0">
                  <a:buNone/>
                </a:pPr>
                <a:endParaRPr lang="en-US" sz="2400" dirty="0"/>
              </a:p>
              <a:p>
                <a:r>
                  <a:rPr lang="en-US" dirty="0"/>
                  <a:t>…</a:t>
                </a:r>
                <a:r>
                  <a:rPr lang="en-US" dirty="0" err="1"/>
                  <a:t>ish</a:t>
                </a:r>
                <a:endParaRPr lang="en-US" dirty="0"/>
              </a:p>
              <a:p>
                <a:r>
                  <a:rPr lang="en-US" dirty="0"/>
                  <a:t>You can’t measure all of these values</a:t>
                </a:r>
              </a:p>
              <a:p>
                <a:r>
                  <a:rPr lang="en-US" dirty="0"/>
                  <a:t>You don’t know that the carbohydrates are going to hit your system at the same speed as the insulin, which could cause low blood sugar</a:t>
                </a:r>
              </a:p>
              <a:p>
                <a:r>
                  <a:rPr lang="en-US" dirty="0"/>
                  <a:t>Sensitivity to insulin changes over time and is different in every person</a:t>
                </a:r>
              </a:p>
              <a:p>
                <a:r>
                  <a:rPr lang="en-US" dirty="0"/>
                  <a:t>You have to maintain safety at night while you sleep – a 24/7 disease</a:t>
                </a:r>
              </a:p>
            </p:txBody>
          </p:sp>
        </mc:Choice>
        <mc:Fallback xmlns="">
          <p:sp>
            <p:nvSpPr>
              <p:cNvPr id="3" name="Content Placeholder 2">
                <a:extLst>
                  <a:ext uri="{FF2B5EF4-FFF2-40B4-BE49-F238E27FC236}">
                    <a16:creationId xmlns:a16="http://schemas.microsoft.com/office/drawing/2014/main" id="{898C3509-CB86-479D-9D15-1A580008810D}"/>
                  </a:ext>
                </a:extLst>
              </p:cNvPr>
              <p:cNvSpPr>
                <a:spLocks noGrp="1" noRot="1" noChangeAspect="1" noMove="1" noResize="1" noEditPoints="1" noAdjustHandles="1" noChangeArrowheads="1" noChangeShapeType="1" noTextEdit="1"/>
              </p:cNvSpPr>
              <p:nvPr>
                <p:ph idx="1"/>
              </p:nvPr>
            </p:nvSpPr>
            <p:spPr>
              <a:blipFill>
                <a:blip r:embed="rId3"/>
                <a:stretch>
                  <a:fillRect l="-928" b="-182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2653CD74-B8B1-4FC5-BC8C-9634019881F2}"/>
                  </a:ext>
                </a:extLst>
              </p14:cNvPr>
              <p14:cNvContentPartPr/>
              <p14:nvPr/>
            </p14:nvContentPartPr>
            <p14:xfrm>
              <a:off x="4034748" y="-877695"/>
              <a:ext cx="74160" cy="19440"/>
            </p14:xfrm>
          </p:contentPart>
        </mc:Choice>
        <mc:Fallback xmlns="">
          <p:pic>
            <p:nvPicPr>
              <p:cNvPr id="11" name="Ink 10">
                <a:extLst>
                  <a:ext uri="{FF2B5EF4-FFF2-40B4-BE49-F238E27FC236}">
                    <a16:creationId xmlns:a16="http://schemas.microsoft.com/office/drawing/2014/main" id="{2653CD74-B8B1-4FC5-BC8C-9634019881F2}"/>
                  </a:ext>
                </a:extLst>
              </p:cNvPr>
              <p:cNvPicPr/>
              <p:nvPr/>
            </p:nvPicPr>
            <p:blipFill>
              <a:blip r:embed="rId5"/>
              <a:stretch>
                <a:fillRect/>
              </a:stretch>
            </p:blipFill>
            <p:spPr>
              <a:xfrm>
                <a:off x="4026108" y="-886335"/>
                <a:ext cx="91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91B68333-5DC2-4B21-AB10-9C473BF65883}"/>
                  </a:ext>
                </a:extLst>
              </p14:cNvPr>
              <p14:cNvContentPartPr/>
              <p14:nvPr/>
            </p14:nvContentPartPr>
            <p14:xfrm>
              <a:off x="5655828" y="1519905"/>
              <a:ext cx="1988640" cy="977040"/>
            </p14:xfrm>
          </p:contentPart>
        </mc:Choice>
        <mc:Fallback xmlns="">
          <p:pic>
            <p:nvPicPr>
              <p:cNvPr id="13" name="Ink 12">
                <a:extLst>
                  <a:ext uri="{FF2B5EF4-FFF2-40B4-BE49-F238E27FC236}">
                    <a16:creationId xmlns:a16="http://schemas.microsoft.com/office/drawing/2014/main" id="{91B68333-5DC2-4B21-AB10-9C473BF65883}"/>
                  </a:ext>
                </a:extLst>
              </p:cNvPr>
              <p:cNvPicPr/>
              <p:nvPr/>
            </p:nvPicPr>
            <p:blipFill>
              <a:blip r:embed="rId7"/>
              <a:stretch>
                <a:fillRect/>
              </a:stretch>
            </p:blipFill>
            <p:spPr>
              <a:xfrm>
                <a:off x="5647188" y="1511265"/>
                <a:ext cx="2006280" cy="99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CFC69D22-2B94-4054-BAB7-08D16321E61B}"/>
                  </a:ext>
                </a:extLst>
              </p14:cNvPr>
              <p14:cNvContentPartPr/>
              <p14:nvPr/>
            </p14:nvContentPartPr>
            <p14:xfrm>
              <a:off x="7922748" y="1623945"/>
              <a:ext cx="2768760" cy="973440"/>
            </p14:xfrm>
          </p:contentPart>
        </mc:Choice>
        <mc:Fallback xmlns="">
          <p:pic>
            <p:nvPicPr>
              <p:cNvPr id="14" name="Ink 13">
                <a:extLst>
                  <a:ext uri="{FF2B5EF4-FFF2-40B4-BE49-F238E27FC236}">
                    <a16:creationId xmlns:a16="http://schemas.microsoft.com/office/drawing/2014/main" id="{CFC69D22-2B94-4054-BAB7-08D16321E61B}"/>
                  </a:ext>
                </a:extLst>
              </p:cNvPr>
              <p:cNvPicPr/>
              <p:nvPr/>
            </p:nvPicPr>
            <p:blipFill>
              <a:blip r:embed="rId9"/>
              <a:stretch>
                <a:fillRect/>
              </a:stretch>
            </p:blipFill>
            <p:spPr>
              <a:xfrm>
                <a:off x="7914108" y="1614945"/>
                <a:ext cx="27864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44508F18-9BCC-426B-8235-07B081C9748A}"/>
                  </a:ext>
                </a:extLst>
              </p14:cNvPr>
              <p14:cNvContentPartPr/>
              <p14:nvPr/>
            </p14:nvContentPartPr>
            <p14:xfrm>
              <a:off x="6074508" y="2287785"/>
              <a:ext cx="2160360" cy="743040"/>
            </p14:xfrm>
          </p:contentPart>
        </mc:Choice>
        <mc:Fallback xmlns="">
          <p:pic>
            <p:nvPicPr>
              <p:cNvPr id="20" name="Ink 19">
                <a:extLst>
                  <a:ext uri="{FF2B5EF4-FFF2-40B4-BE49-F238E27FC236}">
                    <a16:creationId xmlns:a16="http://schemas.microsoft.com/office/drawing/2014/main" id="{44508F18-9BCC-426B-8235-07B081C9748A}"/>
                  </a:ext>
                </a:extLst>
              </p:cNvPr>
              <p:cNvPicPr/>
              <p:nvPr/>
            </p:nvPicPr>
            <p:blipFill>
              <a:blip r:embed="rId11"/>
              <a:stretch>
                <a:fillRect/>
              </a:stretch>
            </p:blipFill>
            <p:spPr>
              <a:xfrm>
                <a:off x="6065508" y="2279145"/>
                <a:ext cx="2178000" cy="760680"/>
              </a:xfrm>
              <a:prstGeom prst="rect">
                <a:avLst/>
              </a:prstGeom>
            </p:spPr>
          </p:pic>
        </mc:Fallback>
      </mc:AlternateContent>
    </p:spTree>
    <p:extLst>
      <p:ext uri="{BB962C8B-B14F-4D97-AF65-F5344CB8AC3E}">
        <p14:creationId xmlns:p14="http://schemas.microsoft.com/office/powerpoint/2010/main" val="30787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How do you measure how well you’re doing?</a:t>
            </a:r>
          </a:p>
          <a:p>
            <a:pPr lvl="1"/>
            <a:r>
              <a:rPr lang="en-US" dirty="0"/>
              <a:t>An A1c blood test measures a chemical related to your glucose levels over a period of about 3 months</a:t>
            </a:r>
          </a:p>
          <a:p>
            <a:pPr lvl="1"/>
            <a:r>
              <a:rPr lang="en-US" dirty="0"/>
              <a:t>In aggregate, it’s a good approximation of how close your average blood sugar has been over that time</a:t>
            </a:r>
          </a:p>
          <a:p>
            <a:pPr lvl="1"/>
            <a:r>
              <a:rPr lang="en-US" dirty="0"/>
              <a:t>Blood sugar fluctuates during the day due to eating, so you have to maintain control because it affects your A1c</a:t>
            </a:r>
          </a:p>
          <a:p>
            <a:pPr lvl="1"/>
            <a:r>
              <a:rPr lang="en-US" dirty="0"/>
              <a:t>Blood sugar should not fluctuate wildly during sleep, so if you do well over night you get that measurement improvement “for free” since you’re not eating while your range is maintained</a:t>
            </a:r>
          </a:p>
        </p:txBody>
      </p:sp>
    </p:spTree>
    <p:extLst>
      <p:ext uri="{BB962C8B-B14F-4D97-AF65-F5344CB8AC3E}">
        <p14:creationId xmlns:p14="http://schemas.microsoft.com/office/powerpoint/2010/main" val="198593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Some technology exists to make it easier to maintain some form of control over blood sugar</a:t>
            </a:r>
          </a:p>
          <a:p>
            <a:pPr lvl="1"/>
            <a:r>
              <a:rPr lang="en-US" dirty="0"/>
              <a:t>Largely go toward easing the burden of monitoring and managing symptoms</a:t>
            </a:r>
          </a:p>
          <a:p>
            <a:pPr lvl="1"/>
            <a:r>
              <a:rPr lang="en-US" dirty="0"/>
              <a:t>None of these solutions take a decision-making role in management of the disease</a:t>
            </a:r>
          </a:p>
          <a:p>
            <a:r>
              <a:rPr lang="en-US" dirty="0"/>
              <a:t>Injections: people used to give themselves multiple injections of different kinds of insulin per day</a:t>
            </a:r>
          </a:p>
          <a:p>
            <a:pPr lvl="1"/>
            <a:r>
              <a:rPr lang="en-US" dirty="0"/>
              <a:t>Use an insulin pump to both slowly dose background insulin throughout the day and to give themselves larger (but riskier!) doses required at meals</a:t>
            </a:r>
          </a:p>
          <a:p>
            <a:pPr lvl="1"/>
            <a:r>
              <a:rPr lang="en-US" dirty="0"/>
              <a:t>Worn for days at a time, eliminating multiple painful injections throughout the day and reducing a lot of medical waste</a:t>
            </a:r>
          </a:p>
        </p:txBody>
      </p:sp>
    </p:spTree>
    <p:extLst>
      <p:ext uri="{BB962C8B-B14F-4D97-AF65-F5344CB8AC3E}">
        <p14:creationId xmlns:p14="http://schemas.microsoft.com/office/powerpoint/2010/main" val="331114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Blood Glucose Measurement: Most patients still must use some finger sticks to draw blood to check their blood sugar</a:t>
            </a:r>
          </a:p>
          <a:p>
            <a:pPr lvl="1"/>
            <a:r>
              <a:rPr lang="en-US" dirty="0"/>
              <a:t>A point-in-time measurement lacking real-world context like trend direction</a:t>
            </a:r>
          </a:p>
          <a:p>
            <a:r>
              <a:rPr lang="en-US" dirty="0"/>
              <a:t>Continuous Glucose Monitor (CGM): Sensor that stays attached to you for days at a time</a:t>
            </a:r>
          </a:p>
          <a:p>
            <a:pPr lvl="1"/>
            <a:r>
              <a:rPr lang="en-US" dirty="0"/>
              <a:t>Takes a reading every five minutes, exposing trends</a:t>
            </a:r>
          </a:p>
          <a:p>
            <a:pPr lvl="1"/>
            <a:r>
              <a:rPr lang="en-US" dirty="0"/>
              <a:t>The CGM receiver alarms when readings venture outside of pre-set parameters</a:t>
            </a:r>
          </a:p>
          <a:p>
            <a:pPr lvl="1"/>
            <a:r>
              <a:rPr lang="en-US" dirty="0"/>
              <a:t>Wake the patient up at night to take needed action to raise or lower their blood sugar back to safe levels</a:t>
            </a:r>
          </a:p>
        </p:txBody>
      </p:sp>
    </p:spTree>
    <p:extLst>
      <p:ext uri="{BB962C8B-B14F-4D97-AF65-F5344CB8AC3E}">
        <p14:creationId xmlns:p14="http://schemas.microsoft.com/office/powerpoint/2010/main" val="166273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No bedtime snacks, you don’t know what’s going to happen while you sleep</a:t>
            </a:r>
          </a:p>
          <a:p>
            <a:r>
              <a:rPr lang="en-US" dirty="0"/>
              <a:t>You intentionally go to bed on the higher end of the scale, but not too high, because your glucose will be pushed down by the unthinking insulin pump and you don’t want to alarm or wake up too low</a:t>
            </a:r>
          </a:p>
          <a:p>
            <a:r>
              <a:rPr lang="en-US" dirty="0"/>
              <a:t>Every meal, even meals you have often that are usually predictable, can become an hours long battle to get back to normal</a:t>
            </a:r>
          </a:p>
          <a:p>
            <a:r>
              <a:rPr lang="en-US" dirty="0"/>
              <a:t>Rule of thumb: If you wake up too high there is no recovery to a good state during the day</a:t>
            </a:r>
          </a:p>
        </p:txBody>
      </p:sp>
    </p:spTree>
    <p:extLst>
      <p:ext uri="{BB962C8B-B14F-4D97-AF65-F5344CB8AC3E}">
        <p14:creationId xmlns:p14="http://schemas.microsoft.com/office/powerpoint/2010/main" val="378331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pic>
        <p:nvPicPr>
          <p:cNvPr id="5" name="Content Placeholder 4">
            <a:extLst>
              <a:ext uri="{FF2B5EF4-FFF2-40B4-BE49-F238E27FC236}">
                <a16:creationId xmlns:a16="http://schemas.microsoft.com/office/drawing/2014/main" id="{387667F7-2B95-48AC-A2B4-1DD42B01F3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8215" y="1688597"/>
            <a:ext cx="6455570" cy="5169403"/>
          </a:xfrm>
        </p:spPr>
      </p:pic>
    </p:spTree>
    <p:extLst>
      <p:ext uri="{BB962C8B-B14F-4D97-AF65-F5344CB8AC3E}">
        <p14:creationId xmlns:p14="http://schemas.microsoft.com/office/powerpoint/2010/main" val="3148291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2F663-991B-4D4D-87AD-6025EBB7939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encilGrayscale/>
                    </a14:imgEffect>
                    <a14:imgEffect>
                      <a14:brightnessContrast bright="20000" contrast="-20000"/>
                    </a14:imgEffect>
                  </a14:imgLayer>
                </a14:imgProps>
              </a:ext>
              <a:ext uri="{28A0092B-C50C-407E-A947-70E740481C1C}">
                <a14:useLocalDpi xmlns:a14="http://schemas.microsoft.com/office/drawing/2010/main" val="0"/>
              </a:ext>
            </a:extLst>
          </a:blip>
          <a:srcRect t="19119" b="243"/>
          <a:stretch/>
        </p:blipFill>
        <p:spPr>
          <a:xfrm>
            <a:off x="-444321" y="-741858"/>
            <a:ext cx="13297435" cy="8479967"/>
          </a:xfrm>
          <a:prstGeom prst="rect">
            <a:avLst/>
          </a:prstGeom>
        </p:spPr>
      </p:pic>
      <p:sp>
        <p:nvSpPr>
          <p:cNvPr id="2" name="Title 1">
            <a:extLst>
              <a:ext uri="{FF2B5EF4-FFF2-40B4-BE49-F238E27FC236}">
                <a16:creationId xmlns:a16="http://schemas.microsoft.com/office/drawing/2014/main" id="{4A0DE5E3-EBD1-41D7-B58C-C77A4C5C4701}"/>
              </a:ext>
            </a:extLst>
          </p:cNvPr>
          <p:cNvSpPr>
            <a:spLocks noGrp="1"/>
          </p:cNvSpPr>
          <p:nvPr>
            <p:ph type="ctrTitle"/>
          </p:nvPr>
        </p:nvSpPr>
        <p:spPr>
          <a:noFill/>
        </p:spPr>
        <p:txBody>
          <a:bodyPr>
            <a:normAutofit/>
          </a:bodyPr>
          <a:lstStyle/>
          <a:p>
            <a:r>
              <a:rPr lang="en-US" dirty="0"/>
              <a:t>The DIY Artificial Pancreas</a:t>
            </a:r>
            <a:endParaRPr lang="en-US" b="1" dirty="0"/>
          </a:p>
        </p:txBody>
      </p:sp>
      <p:sp>
        <p:nvSpPr>
          <p:cNvPr id="3" name="Subtitle 2">
            <a:extLst>
              <a:ext uri="{FF2B5EF4-FFF2-40B4-BE49-F238E27FC236}">
                <a16:creationId xmlns:a16="http://schemas.microsoft.com/office/drawing/2014/main" id="{DDF2A1A7-72B6-4E74-9295-8CA64D203260}"/>
              </a:ext>
            </a:extLst>
          </p:cNvPr>
          <p:cNvSpPr>
            <a:spLocks noGrp="1"/>
          </p:cNvSpPr>
          <p:nvPr>
            <p:ph type="subTitle" idx="1"/>
          </p:nvPr>
        </p:nvSpPr>
        <p:spPr/>
        <p:txBody>
          <a:bodyPr/>
          <a:lstStyle/>
          <a:p>
            <a:r>
              <a:rPr lang="en-US" dirty="0"/>
              <a:t>Hacking Wetware with Open Source Software and Hardware</a:t>
            </a:r>
          </a:p>
        </p:txBody>
      </p:sp>
    </p:spTree>
    <p:extLst>
      <p:ext uri="{BB962C8B-B14F-4D97-AF65-F5344CB8AC3E}">
        <p14:creationId xmlns:p14="http://schemas.microsoft.com/office/powerpoint/2010/main" val="3346992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b="1"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78878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5ED6-188B-498C-BEC4-016CD26DAE5D}"/>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FF4D1A45-09E6-44B2-84A6-754E58762DFA}"/>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It must be restated:</a:t>
            </a:r>
          </a:p>
          <a:p>
            <a:pPr marL="0" indent="0" algn="ctr">
              <a:buNone/>
            </a:pPr>
            <a:r>
              <a:rPr lang="en-US" dirty="0"/>
              <a:t>None of the FDA-certified components take action on behalf of the patient and a human is still required to be in the loop.</a:t>
            </a:r>
          </a:p>
        </p:txBody>
      </p:sp>
    </p:spTree>
    <p:extLst>
      <p:ext uri="{BB962C8B-B14F-4D97-AF65-F5344CB8AC3E}">
        <p14:creationId xmlns:p14="http://schemas.microsoft.com/office/powerpoint/2010/main" val="1097281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We need to develop a solution that:</a:t>
            </a:r>
          </a:p>
          <a:p>
            <a:pPr lvl="1"/>
            <a:r>
              <a:rPr lang="en-US" dirty="0"/>
              <a:t>Takes the data from the CGM</a:t>
            </a:r>
          </a:p>
          <a:p>
            <a:pPr lvl="1"/>
            <a:r>
              <a:rPr lang="en-US" dirty="0"/>
              <a:t>Processes it with what it already knows about our bodies and current state</a:t>
            </a:r>
          </a:p>
          <a:p>
            <a:pPr lvl="1"/>
            <a:r>
              <a:rPr lang="en-US" dirty="0"/>
              <a:t>Predicts future effects based on existing state, proposed changes, and medication calculations</a:t>
            </a:r>
          </a:p>
          <a:p>
            <a:pPr lvl="1"/>
            <a:r>
              <a:rPr lang="en-US" dirty="0"/>
              <a:t>And delivers a command to an insulin pump to do something other than deliver regular, unchanging background insulin.</a:t>
            </a:r>
          </a:p>
        </p:txBody>
      </p:sp>
    </p:spTree>
    <p:extLst>
      <p:ext uri="{BB962C8B-B14F-4D97-AF65-F5344CB8AC3E}">
        <p14:creationId xmlns:p14="http://schemas.microsoft.com/office/powerpoint/2010/main" val="31092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This requires us to overcome four technical challenges:</a:t>
            </a:r>
          </a:p>
          <a:p>
            <a:pPr lvl="1"/>
            <a:r>
              <a:rPr lang="en-US" dirty="0"/>
              <a:t>We need a small, low-power and portable platform that the user can easily bring with them through their day to do all of this.</a:t>
            </a:r>
          </a:p>
          <a:p>
            <a:pPr lvl="1"/>
            <a:r>
              <a:rPr lang="en-US" dirty="0"/>
              <a:t>A visualization solution that allows us to monitor the system both historically and as it works in real-time is required to monitor the status of the solution.</a:t>
            </a:r>
          </a:p>
          <a:p>
            <a:pPr lvl="1"/>
            <a:r>
              <a:rPr lang="en-US" dirty="0"/>
              <a:t>We need to collect blood sugar readings from an FDA-certified CGM system.</a:t>
            </a:r>
          </a:p>
          <a:p>
            <a:pPr lvl="1"/>
            <a:r>
              <a:rPr lang="en-US" dirty="0"/>
              <a:t>We need to be able to query and control an FDA-certified insulin pump.</a:t>
            </a:r>
          </a:p>
        </p:txBody>
      </p:sp>
    </p:spTree>
    <p:extLst>
      <p:ext uri="{BB962C8B-B14F-4D97-AF65-F5344CB8AC3E}">
        <p14:creationId xmlns:p14="http://schemas.microsoft.com/office/powerpoint/2010/main" val="249874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The Raspberry Pi, particularly the Pi Zero, and Intel Edison are ultra-portable platforms that make phenomenal solutions on which to run our code</a:t>
            </a:r>
          </a:p>
          <a:p>
            <a:r>
              <a:rPr lang="en-US" dirty="0"/>
              <a:t>Each has built-in Bluetooth and Wi-Fi making it easy to connect them to known networks or tether them to a cell phone when not at home without needing extra attachments</a:t>
            </a:r>
          </a:p>
          <a:p>
            <a:r>
              <a:rPr lang="en-US" dirty="0"/>
              <a:t>We can collect CGM data over Bluetooth without having to plug the manufacturer-provided receiver into the board, although that remains an option with USB OTG</a:t>
            </a:r>
          </a:p>
        </p:txBody>
      </p:sp>
    </p:spTree>
    <p:extLst>
      <p:ext uri="{BB962C8B-B14F-4D97-AF65-F5344CB8AC3E}">
        <p14:creationId xmlns:p14="http://schemas.microsoft.com/office/powerpoint/2010/main" val="178567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Our CGM and platform problems solved, the Open Source hardware community stepped in and created two solutions to the pump problem.</a:t>
            </a:r>
          </a:p>
          <a:p>
            <a:pPr lvl="1"/>
            <a:r>
              <a:rPr lang="en-US" dirty="0"/>
              <a:t>The Explorer Board for the Intel Edison</a:t>
            </a:r>
          </a:p>
          <a:p>
            <a:pPr lvl="1"/>
            <a:r>
              <a:rPr lang="en-US" dirty="0"/>
              <a:t>Explorer HAT for the Raspberry Pi</a:t>
            </a:r>
          </a:p>
          <a:p>
            <a:r>
              <a:rPr lang="en-US" dirty="0"/>
              <a:t>900 MHz radios that while advertised as general-purpose ISM band radios communicate with the insulin pumps using the proprietary protocol </a:t>
            </a:r>
          </a:p>
          <a:p>
            <a:r>
              <a:rPr lang="en-US" dirty="0"/>
              <a:t>Protocol reverse engineered by a community member over the course of several years: @</a:t>
            </a:r>
            <a:r>
              <a:rPr lang="en-US" dirty="0" err="1"/>
              <a:t>bewestisdoing</a:t>
            </a:r>
            <a:endParaRPr lang="en-US" dirty="0"/>
          </a:p>
        </p:txBody>
      </p:sp>
    </p:spTree>
    <p:extLst>
      <p:ext uri="{BB962C8B-B14F-4D97-AF65-F5344CB8AC3E}">
        <p14:creationId xmlns:p14="http://schemas.microsoft.com/office/powerpoint/2010/main" val="214685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b="1"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654038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Our visualization software solution stack:</a:t>
            </a:r>
          </a:p>
          <a:p>
            <a:pPr lvl="1"/>
            <a:r>
              <a:rPr lang="en-US" dirty="0"/>
              <a:t>Node and Go</a:t>
            </a:r>
          </a:p>
          <a:p>
            <a:pPr lvl="1"/>
            <a:r>
              <a:rPr lang="en-US" dirty="0"/>
              <a:t>Mongo</a:t>
            </a:r>
          </a:p>
          <a:p>
            <a:pPr lvl="1"/>
            <a:r>
              <a:rPr lang="en-US" dirty="0"/>
              <a:t>Python and Bash</a:t>
            </a:r>
          </a:p>
          <a:p>
            <a:r>
              <a:rPr lang="en-US" dirty="0"/>
              <a:t>Nightscout is a purpose-built visualization and web-based data warehousing platform built on Mongo and Node designed specifically for remotely monitoring the well-being of a diabetic, whether yourself or those under your care.</a:t>
            </a:r>
          </a:p>
        </p:txBody>
      </p:sp>
    </p:spTree>
    <p:extLst>
      <p:ext uri="{BB962C8B-B14F-4D97-AF65-F5344CB8AC3E}">
        <p14:creationId xmlns:p14="http://schemas.microsoft.com/office/powerpoint/2010/main" val="304521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Each person builds their own Nightscout instance</a:t>
            </a:r>
          </a:p>
          <a:p>
            <a:pPr lvl="1"/>
            <a:r>
              <a:rPr lang="en-US" dirty="0"/>
              <a:t>Heroku or Azure, free tier plans</a:t>
            </a:r>
          </a:p>
          <a:p>
            <a:pPr lvl="1"/>
            <a:r>
              <a:rPr lang="en-US" dirty="0"/>
              <a:t>You can run it on private infrastructure if you have that option available to you</a:t>
            </a:r>
          </a:p>
          <a:p>
            <a:r>
              <a:rPr lang="en-US" dirty="0"/>
              <a:t>Nightscout is good for point-in-time representation about things now</a:t>
            </a:r>
          </a:p>
          <a:p>
            <a:r>
              <a:rPr lang="en-US" dirty="0"/>
              <a:t>Also useful it to give our solution some insight into our actions so it can make treatment decisions</a:t>
            </a:r>
          </a:p>
          <a:p>
            <a:r>
              <a:rPr lang="en-US" dirty="0"/>
              <a:t>Serves as a great reporting tool that can be used to generate charts and reports to bring to routine medical appointments</a:t>
            </a:r>
          </a:p>
        </p:txBody>
      </p:sp>
    </p:spTree>
    <p:extLst>
      <p:ext uri="{BB962C8B-B14F-4D97-AF65-F5344CB8AC3E}">
        <p14:creationId xmlns:p14="http://schemas.microsoft.com/office/powerpoint/2010/main" val="353816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The Open Artificial Pancreas System, or OpenAPS</a:t>
            </a:r>
          </a:p>
          <a:p>
            <a:r>
              <a:rPr lang="en-US" dirty="0"/>
              <a:t>Node, Python, Go, and Bash suite of components that runs on Linux</a:t>
            </a:r>
          </a:p>
          <a:p>
            <a:r>
              <a:rPr lang="en-US" dirty="0"/>
              <a:t>Designed to acquire CGM data, process it using an algorithm and deliver a dosage command to an insulin pump</a:t>
            </a:r>
          </a:p>
          <a:p>
            <a:pPr lvl="1"/>
            <a:r>
              <a:rPr lang="en-US" dirty="0"/>
              <a:t>More than 1,440 people are using this around the world</a:t>
            </a:r>
          </a:p>
          <a:p>
            <a:pPr lvl="1"/>
            <a:r>
              <a:rPr lang="en-US" dirty="0"/>
              <a:t>13.7M person-hours of algorithm experience combined</a:t>
            </a:r>
          </a:p>
        </p:txBody>
      </p:sp>
    </p:spTree>
    <p:extLst>
      <p:ext uri="{BB962C8B-B14F-4D97-AF65-F5344CB8AC3E}">
        <p14:creationId xmlns:p14="http://schemas.microsoft.com/office/powerpoint/2010/main" val="381967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365104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fontScale="92500"/>
          </a:bodyPr>
          <a:lstStyle/>
          <a:p>
            <a:r>
              <a:rPr lang="en-US" dirty="0"/>
              <a:t>A person can be expected to do the equation just several times per day</a:t>
            </a:r>
          </a:p>
          <a:p>
            <a:r>
              <a:rPr lang="en-US" dirty="0"/>
              <a:t>OpenAPS processes data and can make dosing decisions every five minutes</a:t>
            </a:r>
          </a:p>
          <a:p>
            <a:pPr lvl="1"/>
            <a:r>
              <a:rPr lang="en-US" dirty="0"/>
              <a:t>That’s 288 times per day</a:t>
            </a:r>
          </a:p>
          <a:p>
            <a:pPr lvl="1"/>
            <a:r>
              <a:rPr lang="en-US" dirty="0"/>
              <a:t>Including, most importantly, while the patient is sleeping</a:t>
            </a:r>
          </a:p>
          <a:p>
            <a:r>
              <a:rPr lang="en-US" dirty="0"/>
              <a:t>Better decision making than the patient because even more can be taken into account</a:t>
            </a:r>
          </a:p>
          <a:p>
            <a:pPr lvl="1"/>
            <a:r>
              <a:rPr lang="en-US" dirty="0"/>
              <a:t>Insulin Absorption Modelling: Uses the manufacturer’s equations to predict impact</a:t>
            </a:r>
          </a:p>
          <a:p>
            <a:pPr lvl="1"/>
            <a:r>
              <a:rPr lang="en-US" dirty="0"/>
              <a:t>Autotune: Tunes the algorithm to carbs and insulin over weeks</a:t>
            </a:r>
          </a:p>
          <a:p>
            <a:pPr lvl="1"/>
            <a:r>
              <a:rPr lang="en-US" dirty="0" err="1"/>
              <a:t>Autosens</a:t>
            </a:r>
            <a:r>
              <a:rPr lang="en-US" dirty="0"/>
              <a:t>: Tunes the algorithm to your body over the last 24 hours</a:t>
            </a:r>
          </a:p>
          <a:p>
            <a:r>
              <a:rPr lang="en-US" dirty="0"/>
              <a:t>Advance warnings: Tells you how much to eat as a correction to keep up</a:t>
            </a:r>
          </a:p>
          <a:p>
            <a:pPr lvl="1"/>
            <a:endParaRPr lang="en-US" dirty="0"/>
          </a:p>
        </p:txBody>
      </p:sp>
    </p:spTree>
    <p:extLst>
      <p:ext uri="{BB962C8B-B14F-4D97-AF65-F5344CB8AC3E}">
        <p14:creationId xmlns:p14="http://schemas.microsoft.com/office/powerpoint/2010/main" val="175588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Can normally be expected to wake up at least once or twice every night to alarms requiring action</a:t>
            </a:r>
          </a:p>
          <a:p>
            <a:pPr lvl="1"/>
            <a:r>
              <a:rPr lang="en-US" dirty="0"/>
              <a:t>OpenAPS works to keep the patient in range without intervention</a:t>
            </a:r>
          </a:p>
          <a:p>
            <a:pPr lvl="1"/>
            <a:r>
              <a:rPr lang="en-US" dirty="0"/>
              <a:t>Sleep is one particular area of life that improves dramatically almost immediately</a:t>
            </a:r>
          </a:p>
          <a:p>
            <a:r>
              <a:rPr lang="en-US" dirty="0"/>
              <a:t>A sleeping patient isn’t eating so it’s easy for the system to maintain them within range</a:t>
            </a:r>
          </a:p>
          <a:p>
            <a:r>
              <a:rPr lang="en-US" dirty="0"/>
              <a:t>Good time in range, especially at night, improves A1c measurement without any work on their part as well</a:t>
            </a:r>
          </a:p>
        </p:txBody>
      </p:sp>
    </p:spTree>
    <p:extLst>
      <p:ext uri="{BB962C8B-B14F-4D97-AF65-F5344CB8AC3E}">
        <p14:creationId xmlns:p14="http://schemas.microsoft.com/office/powerpoint/2010/main" val="332878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15F1-D923-4FF5-B2F4-F7C354FBF3B6}"/>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9046C4F0-631A-44A3-8CEA-D6595A00BB5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969586-3EC3-4758-9FAA-4DEDC044BA14}"/>
              </a:ext>
            </a:extLst>
          </p:cNvPr>
          <p:cNvPicPr>
            <a:picLocks noChangeAspect="1"/>
          </p:cNvPicPr>
          <p:nvPr/>
        </p:nvPicPr>
        <p:blipFill>
          <a:blip r:embed="rId2"/>
          <a:stretch>
            <a:fillRect/>
          </a:stretch>
        </p:blipFill>
        <p:spPr>
          <a:xfrm>
            <a:off x="2018490" y="1825625"/>
            <a:ext cx="8155021" cy="4466336"/>
          </a:xfrm>
          <a:prstGeom prst="rect">
            <a:avLst/>
          </a:prstGeom>
        </p:spPr>
      </p:pic>
    </p:spTree>
    <p:extLst>
      <p:ext uri="{BB962C8B-B14F-4D97-AF65-F5344CB8AC3E}">
        <p14:creationId xmlns:p14="http://schemas.microsoft.com/office/powerpoint/2010/main" val="1844227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While under development, users and maintainers have been building the plane while flying it.</a:t>
            </a:r>
          </a:p>
          <a:p>
            <a:r>
              <a:rPr lang="en-US" dirty="0"/>
              <a:t>Safety is a critical factor in the way changes and features are implemented because it’s important that this doesn’t cause someone to be hospitalized</a:t>
            </a:r>
          </a:p>
          <a:p>
            <a:pPr lvl="1"/>
            <a:r>
              <a:rPr lang="en-US" dirty="0"/>
              <a:t>Several checks and double checks are made before making dosing decisions</a:t>
            </a:r>
          </a:p>
          <a:p>
            <a:pPr lvl="1"/>
            <a:r>
              <a:rPr lang="en-US" dirty="0"/>
              <a:t>Fallback behaviors are defined</a:t>
            </a:r>
          </a:p>
          <a:p>
            <a:pPr lvl="1"/>
            <a:r>
              <a:rPr lang="en-US" dirty="0"/>
              <a:t>Features that may impact the algorithm are scrutinized heavily</a:t>
            </a:r>
          </a:p>
          <a:p>
            <a:endParaRPr lang="en-US" dirty="0"/>
          </a:p>
        </p:txBody>
      </p:sp>
    </p:spTree>
    <p:extLst>
      <p:ext uri="{BB962C8B-B14F-4D97-AF65-F5344CB8AC3E}">
        <p14:creationId xmlns:p14="http://schemas.microsoft.com/office/powerpoint/2010/main" val="133749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New failure modes are well defined:</a:t>
            </a:r>
          </a:p>
          <a:p>
            <a:pPr lvl="1"/>
            <a:r>
              <a:rPr lang="en-US" dirty="0"/>
              <a:t>OpenAPS is out of range of the source of glucose readings</a:t>
            </a:r>
          </a:p>
          <a:p>
            <a:pPr lvl="1"/>
            <a:r>
              <a:rPr lang="en-US" dirty="0"/>
              <a:t>OpenAPS is out of range of the insulin pump</a:t>
            </a:r>
          </a:p>
          <a:p>
            <a:pPr lvl="1"/>
            <a:r>
              <a:rPr lang="en-US" dirty="0"/>
              <a:t>A process running on the OpenAPS device dies and needs to be restarted</a:t>
            </a:r>
          </a:p>
          <a:p>
            <a:pPr lvl="1"/>
            <a:r>
              <a:rPr lang="en-US" dirty="0"/>
              <a:t>Power loss in one or more devices</a:t>
            </a:r>
          </a:p>
          <a:p>
            <a:r>
              <a:rPr lang="en-US" dirty="0"/>
              <a:t>Commands are delivered so the pump reverts to normal, factory behavior when one of these failure modes occurs</a:t>
            </a:r>
          </a:p>
          <a:p>
            <a:r>
              <a:rPr lang="en-US" dirty="0"/>
              <a:t>During sleep the manufacturer-provided CGM receiver can be used as a secondary safety system to sound an alarm if the blood sugar levels go out of a defined range</a:t>
            </a:r>
          </a:p>
        </p:txBody>
      </p:sp>
    </p:spTree>
    <p:extLst>
      <p:ext uri="{BB962C8B-B14F-4D97-AF65-F5344CB8AC3E}">
        <p14:creationId xmlns:p14="http://schemas.microsoft.com/office/powerpoint/2010/main" val="420732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Normal care routines operate by making large drastic changes that can’t be undone in both carbohydrates and insulin intake</a:t>
            </a:r>
          </a:p>
          <a:p>
            <a:pPr lvl="1"/>
            <a:r>
              <a:rPr lang="en-US" dirty="0"/>
              <a:t>Eating 60g of carbohydrates? That might be 6.6U of insulin</a:t>
            </a:r>
          </a:p>
          <a:p>
            <a:r>
              <a:rPr lang="en-US" dirty="0"/>
              <a:t>One indirect safety factor that was discovered through use of the system makes sense when thought to its logical conclusion:</a:t>
            </a:r>
          </a:p>
          <a:p>
            <a:pPr lvl="1"/>
            <a:r>
              <a:rPr lang="en-US" dirty="0"/>
              <a:t>Making very small changes every five minutes allows the system to self-correct after just five more minutes if the situation should suddenly change</a:t>
            </a:r>
          </a:p>
          <a:p>
            <a:pPr lvl="1"/>
            <a:r>
              <a:rPr lang="en-US" dirty="0"/>
              <a:t>Sudden rapid rise? Add more insulin</a:t>
            </a:r>
          </a:p>
          <a:p>
            <a:pPr lvl="1"/>
            <a:r>
              <a:rPr lang="en-US" dirty="0"/>
              <a:t>Sudden unexpected descent? Suspend delivery</a:t>
            </a:r>
          </a:p>
        </p:txBody>
      </p:sp>
    </p:spTree>
    <p:extLst>
      <p:ext uri="{BB962C8B-B14F-4D97-AF65-F5344CB8AC3E}">
        <p14:creationId xmlns:p14="http://schemas.microsoft.com/office/powerpoint/2010/main" val="290487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Key during meals: don’t take the entire insulin dose at the beginning of a meal and hope the body doesn’t process the insulin faster than the carbohydrates</a:t>
            </a:r>
          </a:p>
          <a:p>
            <a:pPr lvl="1"/>
            <a:r>
              <a:rPr lang="en-US" dirty="0"/>
              <a:t>Taking the whole dose has a non-zero chance of causing low blood sugar</a:t>
            </a:r>
          </a:p>
          <a:p>
            <a:r>
              <a:rPr lang="en-US" dirty="0"/>
              <a:t>OpenAPS mimics the pancreas’s normal function</a:t>
            </a:r>
          </a:p>
          <a:p>
            <a:pPr lvl="1"/>
            <a:r>
              <a:rPr lang="en-US" dirty="0"/>
              <a:t>Slowly doses insulin as the body processes carbohydrates, keeps the patient’s blood sugar from extremes</a:t>
            </a:r>
          </a:p>
          <a:p>
            <a:r>
              <a:rPr lang="en-US" dirty="0"/>
              <a:t>Lesser amounts of insulin in a person’s system at any given time reduces the overall likelihood they experience blood sugar drop</a:t>
            </a:r>
          </a:p>
        </p:txBody>
      </p:sp>
    </p:spTree>
    <p:extLst>
      <p:ext uri="{BB962C8B-B14F-4D97-AF65-F5344CB8AC3E}">
        <p14:creationId xmlns:p14="http://schemas.microsoft.com/office/powerpoint/2010/main" val="104648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This requires us to overcome four technical challenges:</a:t>
            </a:r>
          </a:p>
          <a:p>
            <a:pPr lvl="1"/>
            <a:r>
              <a:rPr lang="en-US" dirty="0"/>
              <a:t>We need a small, low-power and portable platform that the user can easily bring with them through their day to do all of this.</a:t>
            </a:r>
          </a:p>
          <a:p>
            <a:pPr lvl="1"/>
            <a:r>
              <a:rPr lang="en-US" dirty="0"/>
              <a:t>A visualization solution that allows us to monitor the system both historically and as it works in real-time is required to monitor the status of the solution.</a:t>
            </a:r>
          </a:p>
          <a:p>
            <a:pPr lvl="1"/>
            <a:r>
              <a:rPr lang="en-US" dirty="0"/>
              <a:t>We need to collect blood sugar readings from an FDA-certified CGM system.</a:t>
            </a:r>
          </a:p>
          <a:p>
            <a:pPr lvl="1"/>
            <a:r>
              <a:rPr lang="en-US" dirty="0"/>
              <a:t>We need to be able to query and control an FDA-certified insulin pump.</a:t>
            </a:r>
          </a:p>
        </p:txBody>
      </p:sp>
    </p:spTree>
    <p:extLst>
      <p:ext uri="{BB962C8B-B14F-4D97-AF65-F5344CB8AC3E}">
        <p14:creationId xmlns:p14="http://schemas.microsoft.com/office/powerpoint/2010/main" val="3840218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This requires us to overcome four technical challenges:</a:t>
            </a:r>
          </a:p>
          <a:p>
            <a:pPr lvl="1"/>
            <a:r>
              <a:rPr lang="en-US" dirty="0"/>
              <a:t>We need a small, low-power and portable platform that the user can easily bring with them through their day to do all of this.</a:t>
            </a:r>
          </a:p>
          <a:p>
            <a:pPr lvl="1"/>
            <a:r>
              <a:rPr lang="en-US" dirty="0"/>
              <a:t>A visualization solution that allows us to monitor the system both historically and as it works in real-time is required to monitor the status of the solution.</a:t>
            </a:r>
          </a:p>
          <a:p>
            <a:pPr lvl="1"/>
            <a:r>
              <a:rPr lang="en-US" b="1" dirty="0">
                <a:solidFill>
                  <a:srgbClr val="FF0000"/>
                </a:solidFill>
              </a:rPr>
              <a:t>We need to collect blood sugar readings from an FDA-certified CGM system.</a:t>
            </a:r>
          </a:p>
          <a:p>
            <a:pPr lvl="1"/>
            <a:r>
              <a:rPr lang="en-US" dirty="0"/>
              <a:t>We need to be able to query and control an FDA-certified insulin pump.</a:t>
            </a:r>
          </a:p>
        </p:txBody>
      </p:sp>
    </p:spTree>
    <p:extLst>
      <p:ext uri="{BB962C8B-B14F-4D97-AF65-F5344CB8AC3E}">
        <p14:creationId xmlns:p14="http://schemas.microsoft.com/office/powerpoint/2010/main" val="1698001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pic>
        <p:nvPicPr>
          <p:cNvPr id="4" name="Content Placeholder 3">
            <a:extLst>
              <a:ext uri="{FF2B5EF4-FFF2-40B4-BE49-F238E27FC236}">
                <a16:creationId xmlns:a16="http://schemas.microsoft.com/office/drawing/2014/main" id="{0791F50B-26D8-4890-A128-F89B85E2F5F4}"/>
              </a:ext>
            </a:extLst>
          </p:cNvPr>
          <p:cNvPicPr>
            <a:picLocks noGrp="1" noChangeAspect="1"/>
          </p:cNvPicPr>
          <p:nvPr>
            <p:ph idx="1"/>
          </p:nvPr>
        </p:nvPicPr>
        <p:blipFill>
          <a:blip r:embed="rId3"/>
          <a:stretch>
            <a:fillRect/>
          </a:stretch>
        </p:blipFill>
        <p:spPr>
          <a:xfrm>
            <a:off x="5071" y="2450840"/>
            <a:ext cx="12193946" cy="3103983"/>
          </a:xfrm>
          <a:prstGeom prst="rect">
            <a:avLst/>
          </a:prstGeom>
        </p:spPr>
      </p:pic>
    </p:spTree>
    <p:extLst>
      <p:ext uri="{BB962C8B-B14F-4D97-AF65-F5344CB8AC3E}">
        <p14:creationId xmlns:p14="http://schemas.microsoft.com/office/powerpoint/2010/main" val="260335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LAGORIO\Jay (jay@lagor.io)</a:t>
            </a:r>
          </a:p>
          <a:p>
            <a:r>
              <a:rPr lang="en-US" dirty="0"/>
              <a:t>B.S. Computer Science, UMBC (2008)</a:t>
            </a:r>
          </a:p>
          <a:p>
            <a:r>
              <a:rPr lang="en-US" dirty="0"/>
              <a:t>M. Eng. Electrical Engineering, NPS (2015)</a:t>
            </a:r>
          </a:p>
          <a:p>
            <a:r>
              <a:rPr lang="en-US" dirty="0"/>
              <a:t>CISSP, various SANS certifications over the years</a:t>
            </a:r>
          </a:p>
          <a:p>
            <a:r>
              <a:rPr lang="en-US" dirty="0"/>
              <a:t>Developer, IT Consultant, Private Investigator</a:t>
            </a:r>
          </a:p>
          <a:p>
            <a:pPr lvl="1"/>
            <a:r>
              <a:rPr lang="en-US" dirty="0"/>
              <a:t>Projects at UMBC as a student, many projects thereafter</a:t>
            </a:r>
          </a:p>
          <a:p>
            <a:pPr lvl="1"/>
            <a:r>
              <a:rPr lang="en-US" dirty="0"/>
              <a:t>Maryland-based Ambulance company</a:t>
            </a:r>
          </a:p>
          <a:p>
            <a:pPr lvl="1"/>
            <a:r>
              <a:rPr lang="en-US" dirty="0"/>
              <a:t>Other sectors, and myself</a:t>
            </a:r>
          </a:p>
        </p:txBody>
      </p:sp>
    </p:spTree>
    <p:extLst>
      <p:ext uri="{BB962C8B-B14F-4D97-AF65-F5344CB8AC3E}">
        <p14:creationId xmlns:p14="http://schemas.microsoft.com/office/powerpoint/2010/main" val="253796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Older insulin pumps that have wireless connectivity allowed the manufacturer to use a proprietary protocol to communicate with the pump.</a:t>
            </a:r>
          </a:p>
          <a:p>
            <a:r>
              <a:rPr lang="en-US" dirty="0"/>
              <a:t>Discovered and turned into a Black Hat talk in 2013 with an emphasis toward how this could be misused</a:t>
            </a:r>
          </a:p>
          <a:p>
            <a:r>
              <a:rPr lang="en-US" dirty="0"/>
              <a:t>Manufacturers significantly limited how this functionality could be used on newer pumps.</a:t>
            </a:r>
          </a:p>
          <a:p>
            <a:r>
              <a:rPr lang="en-US" dirty="0"/>
              <a:t>This wrinkle requires us to find and purchase older, used pumps and to use custom hardware and software.</a:t>
            </a:r>
          </a:p>
          <a:p>
            <a:endParaRPr lang="en-US" dirty="0"/>
          </a:p>
        </p:txBody>
      </p:sp>
    </p:spTree>
    <p:extLst>
      <p:ext uri="{BB962C8B-B14F-4D97-AF65-F5344CB8AC3E}">
        <p14:creationId xmlns:p14="http://schemas.microsoft.com/office/powerpoint/2010/main" val="125678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Medtronic stopped manufacturing pumps that were remotely controllable, but did not recall the devices</a:t>
            </a:r>
          </a:p>
          <a:p>
            <a:r>
              <a:rPr lang="en-US" dirty="0"/>
              <a:t>Older devices are already hard to acquire:</a:t>
            </a:r>
          </a:p>
          <a:p>
            <a:pPr lvl="1"/>
            <a:r>
              <a:rPr lang="en-US" dirty="0"/>
              <a:t>eBay</a:t>
            </a:r>
          </a:p>
          <a:p>
            <a:pPr lvl="1"/>
            <a:r>
              <a:rPr lang="en-US" dirty="0"/>
              <a:t>Craigslist</a:t>
            </a:r>
          </a:p>
          <a:p>
            <a:pPr lvl="1"/>
            <a:r>
              <a:rPr lang="en-US" dirty="0" err="1"/>
              <a:t>Mercari</a:t>
            </a:r>
            <a:endParaRPr lang="en-US" dirty="0"/>
          </a:p>
          <a:p>
            <a:pPr lvl="1"/>
            <a:r>
              <a:rPr lang="en-US" dirty="0" err="1"/>
              <a:t>MedWOW</a:t>
            </a:r>
            <a:endParaRPr lang="en-US" dirty="0"/>
          </a:p>
          <a:p>
            <a:r>
              <a:rPr lang="en-US" dirty="0"/>
              <a:t>Price gouging galore: started at ~$300, skyrocketed to &gt; ~$1000</a:t>
            </a:r>
          </a:p>
          <a:p>
            <a:r>
              <a:rPr lang="en-US" dirty="0"/>
              <a:t>After the FDA warning about unapproved uses of medical devices, meaning CGM algorithms, another bomb drops</a:t>
            </a:r>
          </a:p>
          <a:p>
            <a:endParaRPr lang="en-US" dirty="0"/>
          </a:p>
        </p:txBody>
      </p:sp>
    </p:spTree>
    <p:extLst>
      <p:ext uri="{BB962C8B-B14F-4D97-AF65-F5344CB8AC3E}">
        <p14:creationId xmlns:p14="http://schemas.microsoft.com/office/powerpoint/2010/main" val="273378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A8612F8-BE9A-422F-94D5-F80476BA89FA}"/>
              </a:ext>
            </a:extLst>
          </p:cNvPr>
          <p:cNvPicPr>
            <a:picLocks noChangeAspect="1"/>
          </p:cNvPicPr>
          <p:nvPr/>
        </p:nvPicPr>
        <p:blipFill>
          <a:blip r:embed="rId3"/>
          <a:stretch>
            <a:fillRect/>
          </a:stretch>
        </p:blipFill>
        <p:spPr>
          <a:xfrm>
            <a:off x="2740794" y="2874164"/>
            <a:ext cx="6710412" cy="1109671"/>
          </a:xfrm>
          <a:prstGeom prst="rect">
            <a:avLst/>
          </a:prstGeom>
        </p:spPr>
      </p:pic>
      <p:pic>
        <p:nvPicPr>
          <p:cNvPr id="5" name="Picture 4">
            <a:extLst>
              <a:ext uri="{FF2B5EF4-FFF2-40B4-BE49-F238E27FC236}">
                <a16:creationId xmlns:a16="http://schemas.microsoft.com/office/drawing/2014/main" id="{DAF565B4-6FB5-4587-B826-DA553F53A8F3}"/>
              </a:ext>
            </a:extLst>
          </p:cNvPr>
          <p:cNvPicPr>
            <a:picLocks noChangeAspect="1"/>
          </p:cNvPicPr>
          <p:nvPr/>
        </p:nvPicPr>
        <p:blipFill>
          <a:blip r:embed="rId4"/>
          <a:stretch>
            <a:fillRect/>
          </a:stretch>
        </p:blipFill>
        <p:spPr>
          <a:xfrm>
            <a:off x="723822" y="1744894"/>
            <a:ext cx="10629978" cy="3248049"/>
          </a:xfrm>
          <a:prstGeom prst="rect">
            <a:avLst/>
          </a:prstGeom>
        </p:spPr>
      </p:pic>
    </p:spTree>
    <p:extLst>
      <p:ext uri="{BB962C8B-B14F-4D97-AF65-F5344CB8AC3E}">
        <p14:creationId xmlns:p14="http://schemas.microsoft.com/office/powerpoint/2010/main" val="1714464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CDF60-5265-4BD5-8853-0CBED06C8899}"/>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DA8254A7-5144-4819-88CA-CA0FF29D4C2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8670A3E-6B4C-44A9-8D4B-ADDB777860B0}"/>
              </a:ext>
            </a:extLst>
          </p:cNvPr>
          <p:cNvPicPr>
            <a:picLocks noChangeAspect="1"/>
          </p:cNvPicPr>
          <p:nvPr/>
        </p:nvPicPr>
        <p:blipFill>
          <a:blip r:embed="rId2"/>
          <a:stretch>
            <a:fillRect/>
          </a:stretch>
        </p:blipFill>
        <p:spPr>
          <a:xfrm>
            <a:off x="2740794" y="1959764"/>
            <a:ext cx="6710412" cy="1109671"/>
          </a:xfrm>
          <a:prstGeom prst="rect">
            <a:avLst/>
          </a:prstGeom>
        </p:spPr>
      </p:pic>
      <p:pic>
        <p:nvPicPr>
          <p:cNvPr id="5" name="Picture 4">
            <a:extLst>
              <a:ext uri="{FF2B5EF4-FFF2-40B4-BE49-F238E27FC236}">
                <a16:creationId xmlns:a16="http://schemas.microsoft.com/office/drawing/2014/main" id="{F0241881-FB10-40D1-80C4-1326C981D89E}"/>
              </a:ext>
            </a:extLst>
          </p:cNvPr>
          <p:cNvPicPr>
            <a:picLocks noChangeAspect="1"/>
          </p:cNvPicPr>
          <p:nvPr/>
        </p:nvPicPr>
        <p:blipFill>
          <a:blip r:embed="rId3"/>
          <a:stretch>
            <a:fillRect/>
          </a:stretch>
        </p:blipFill>
        <p:spPr>
          <a:xfrm>
            <a:off x="2647925" y="3203574"/>
            <a:ext cx="6896150" cy="3543326"/>
          </a:xfrm>
          <a:prstGeom prst="rect">
            <a:avLst/>
          </a:prstGeom>
        </p:spPr>
      </p:pic>
    </p:spTree>
    <p:extLst>
      <p:ext uri="{BB962C8B-B14F-4D97-AF65-F5344CB8AC3E}">
        <p14:creationId xmlns:p14="http://schemas.microsoft.com/office/powerpoint/2010/main" val="298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0E89F92-660D-4BEA-8E1A-13EEA73022B6}"/>
              </a:ext>
            </a:extLst>
          </p:cNvPr>
          <p:cNvPicPr>
            <a:picLocks noChangeAspect="1"/>
          </p:cNvPicPr>
          <p:nvPr/>
        </p:nvPicPr>
        <p:blipFill>
          <a:blip r:embed="rId3"/>
          <a:stretch>
            <a:fillRect/>
          </a:stretch>
        </p:blipFill>
        <p:spPr>
          <a:xfrm>
            <a:off x="2970625" y="1299430"/>
            <a:ext cx="6250749" cy="5558570"/>
          </a:xfrm>
          <a:prstGeom prst="rect">
            <a:avLst/>
          </a:prstGeom>
        </p:spPr>
      </p:pic>
    </p:spTree>
    <p:extLst>
      <p:ext uri="{BB962C8B-B14F-4D97-AF65-F5344CB8AC3E}">
        <p14:creationId xmlns:p14="http://schemas.microsoft.com/office/powerpoint/2010/main" val="1078154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43328ED-F07A-4BAD-AAB1-F232B8220186}"/>
              </a:ext>
            </a:extLst>
          </p:cNvPr>
          <p:cNvPicPr>
            <a:picLocks noChangeAspect="1"/>
          </p:cNvPicPr>
          <p:nvPr/>
        </p:nvPicPr>
        <p:blipFill>
          <a:blip r:embed="rId3"/>
          <a:stretch>
            <a:fillRect/>
          </a:stretch>
        </p:blipFill>
        <p:spPr>
          <a:xfrm>
            <a:off x="1566472" y="1491553"/>
            <a:ext cx="4687200" cy="5366447"/>
          </a:xfrm>
          <a:prstGeom prst="rect">
            <a:avLst/>
          </a:prstGeom>
        </p:spPr>
      </p:pic>
      <p:pic>
        <p:nvPicPr>
          <p:cNvPr id="7" name="Picture 6">
            <a:extLst>
              <a:ext uri="{FF2B5EF4-FFF2-40B4-BE49-F238E27FC236}">
                <a16:creationId xmlns:a16="http://schemas.microsoft.com/office/drawing/2014/main" id="{8CCA1DFB-12F7-4512-A4C5-B462E56CAFA0}"/>
              </a:ext>
            </a:extLst>
          </p:cNvPr>
          <p:cNvPicPr>
            <a:picLocks noChangeAspect="1"/>
          </p:cNvPicPr>
          <p:nvPr/>
        </p:nvPicPr>
        <p:blipFill>
          <a:blip r:embed="rId4"/>
          <a:stretch>
            <a:fillRect/>
          </a:stretch>
        </p:blipFill>
        <p:spPr>
          <a:xfrm>
            <a:off x="6253672" y="2817116"/>
            <a:ext cx="5162588" cy="2433655"/>
          </a:xfrm>
          <a:prstGeom prst="rect">
            <a:avLst/>
          </a:prstGeom>
        </p:spPr>
      </p:pic>
      <p:sp>
        <p:nvSpPr>
          <p:cNvPr id="9" name="Rectangle 8">
            <a:extLst>
              <a:ext uri="{FF2B5EF4-FFF2-40B4-BE49-F238E27FC236}">
                <a16:creationId xmlns:a16="http://schemas.microsoft.com/office/drawing/2014/main" id="{E270E07B-61F7-4156-9D9E-7DE8D08E1804}"/>
              </a:ext>
            </a:extLst>
          </p:cNvPr>
          <p:cNvSpPr/>
          <p:nvPr/>
        </p:nvSpPr>
        <p:spPr>
          <a:xfrm>
            <a:off x="6253672" y="4422098"/>
            <a:ext cx="4861535" cy="7719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4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b="1"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467842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Several implementations built over the last three years</a:t>
            </a:r>
          </a:p>
          <a:p>
            <a:r>
              <a:rPr lang="en-US" dirty="0"/>
              <a:t>Assemblies range in size </a:t>
            </a:r>
          </a:p>
          <a:p>
            <a:pPr lvl="1"/>
            <a:r>
              <a:rPr lang="en-US" dirty="0"/>
              <a:t>Large, requiring a shave kit bag modified to strap the components to the inside</a:t>
            </a:r>
          </a:p>
          <a:p>
            <a:pPr lvl="1"/>
            <a:r>
              <a:rPr lang="en-US" dirty="0"/>
              <a:t>Small, enough to fit unnoticed in a pant leg pocket.</a:t>
            </a:r>
          </a:p>
          <a:p>
            <a:r>
              <a:rPr lang="en-US" dirty="0"/>
              <a:t>Each iteration and choice of component reduced the size, improved portability and battery life</a:t>
            </a:r>
          </a:p>
          <a:p>
            <a:pPr lvl="1"/>
            <a:r>
              <a:rPr lang="en-US" dirty="0"/>
              <a:t>Building the plane while flying it</a:t>
            </a:r>
          </a:p>
          <a:p>
            <a:r>
              <a:rPr lang="en-US" dirty="0"/>
              <a:t>Contributed to OpenAPS projects adding improved compatibility with FDA-certified devices, reduced friction around installing the system</a:t>
            </a:r>
          </a:p>
        </p:txBody>
      </p:sp>
    </p:spTree>
    <p:extLst>
      <p:ext uri="{BB962C8B-B14F-4D97-AF65-F5344CB8AC3E}">
        <p14:creationId xmlns:p14="http://schemas.microsoft.com/office/powerpoint/2010/main" val="77309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Implementation and improvement of an interactive setup script</a:t>
            </a:r>
          </a:p>
          <a:p>
            <a:r>
              <a:rPr lang="en-US" dirty="0"/>
              <a:t>Maximum flexibility around connectivity</a:t>
            </a:r>
          </a:p>
          <a:p>
            <a:r>
              <a:rPr lang="en-US" dirty="0"/>
              <a:t>The systems work without requiring a connection to the Internet when one isn’t available</a:t>
            </a:r>
          </a:p>
          <a:p>
            <a:r>
              <a:rPr lang="en-US" dirty="0"/>
              <a:t>When Internet connectivity returns the device drops all of the data from the time it spent disconnected into Nightscout to aid in later analysis</a:t>
            </a:r>
          </a:p>
          <a:p>
            <a:r>
              <a:rPr lang="en-US" dirty="0"/>
              <a:t>As long as it gets time when it starts up it doesn’t need to be connected to the Internet continuously</a:t>
            </a:r>
          </a:p>
        </p:txBody>
      </p:sp>
    </p:spTree>
    <p:extLst>
      <p:ext uri="{BB962C8B-B14F-4D97-AF65-F5344CB8AC3E}">
        <p14:creationId xmlns:p14="http://schemas.microsoft.com/office/powerpoint/2010/main" val="45633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AC48-D848-435D-BB30-532E3A4C0156}"/>
              </a:ext>
            </a:extLst>
          </p:cNvPr>
          <p:cNvSpPr>
            <a:spLocks noGrp="1"/>
          </p:cNvSpPr>
          <p:nvPr>
            <p:ph type="title"/>
          </p:nvPr>
        </p:nvSpPr>
        <p:spPr/>
        <p:txBody>
          <a:bodyPr/>
          <a:lstStyle/>
          <a:p>
            <a:r>
              <a:rPr lang="en-US" dirty="0"/>
              <a:t>Iterative Improvements</a:t>
            </a:r>
          </a:p>
        </p:txBody>
      </p:sp>
      <p:pic>
        <p:nvPicPr>
          <p:cNvPr id="5" name="Content Placeholder 4">
            <a:extLst>
              <a:ext uri="{FF2B5EF4-FFF2-40B4-BE49-F238E27FC236}">
                <a16:creationId xmlns:a16="http://schemas.microsoft.com/office/drawing/2014/main" id="{268AE663-DB74-4CB2-9E92-78A665D70D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2613" y="1417509"/>
            <a:ext cx="7246775" cy="5435080"/>
          </a:xfrm>
        </p:spPr>
      </p:pic>
      <p:cxnSp>
        <p:nvCxnSpPr>
          <p:cNvPr id="7" name="Straight Arrow Connector 6">
            <a:extLst>
              <a:ext uri="{FF2B5EF4-FFF2-40B4-BE49-F238E27FC236}">
                <a16:creationId xmlns:a16="http://schemas.microsoft.com/office/drawing/2014/main" id="{B5CF3618-EE62-49C2-B38F-146DBCED9135}"/>
              </a:ext>
            </a:extLst>
          </p:cNvPr>
          <p:cNvCxnSpPr>
            <a:cxnSpLocks/>
          </p:cNvCxnSpPr>
          <p:nvPr/>
        </p:nvCxnSpPr>
        <p:spPr>
          <a:xfrm flipH="1">
            <a:off x="5231363" y="1690688"/>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BBEDB4AB-0880-46A8-9A86-0025EF74DA9A}"/>
              </a:ext>
            </a:extLst>
          </p:cNvPr>
          <p:cNvCxnSpPr>
            <a:cxnSpLocks/>
          </p:cNvCxnSpPr>
          <p:nvPr/>
        </p:nvCxnSpPr>
        <p:spPr>
          <a:xfrm flipH="1">
            <a:off x="6540759" y="2670403"/>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5F1469E2-3E5C-4ED8-AABE-023D06449345}"/>
              </a:ext>
            </a:extLst>
          </p:cNvPr>
          <p:cNvCxnSpPr>
            <a:cxnSpLocks/>
          </p:cNvCxnSpPr>
          <p:nvPr/>
        </p:nvCxnSpPr>
        <p:spPr>
          <a:xfrm flipH="1">
            <a:off x="3834881" y="3783856"/>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432A525C-DB6B-4410-A06C-7DBCAB07E878}"/>
              </a:ext>
            </a:extLst>
          </p:cNvPr>
          <p:cNvCxnSpPr>
            <a:cxnSpLocks/>
          </p:cNvCxnSpPr>
          <p:nvPr/>
        </p:nvCxnSpPr>
        <p:spPr>
          <a:xfrm flipH="1">
            <a:off x="4481804" y="5167312"/>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1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.NET Developer</a:t>
            </a:r>
          </a:p>
          <a:p>
            <a:pPr lvl="1"/>
            <a:r>
              <a:rPr lang="en-US" dirty="0"/>
              <a:t>Facebook API 1.0 library</a:t>
            </a:r>
          </a:p>
          <a:p>
            <a:pPr lvl="1"/>
            <a:r>
              <a:rPr lang="en-US" dirty="0"/>
              <a:t>Workflow management (PHP too!)</a:t>
            </a:r>
          </a:p>
          <a:p>
            <a:pPr lvl="1"/>
            <a:r>
              <a:rPr lang="en-US" dirty="0" err="1"/>
              <a:t>Craal</a:t>
            </a:r>
            <a:endParaRPr lang="en-US" dirty="0"/>
          </a:p>
          <a:p>
            <a:pPr lvl="1"/>
            <a:r>
              <a:rPr lang="en-US" dirty="0"/>
              <a:t>Lots of personal projects</a:t>
            </a:r>
          </a:p>
          <a:p>
            <a:pPr lvl="1"/>
            <a:endParaRPr lang="en-US" dirty="0"/>
          </a:p>
        </p:txBody>
      </p:sp>
      <p:pic>
        <p:nvPicPr>
          <p:cNvPr id="4" name="Picture 3">
            <a:extLst>
              <a:ext uri="{FF2B5EF4-FFF2-40B4-BE49-F238E27FC236}">
                <a16:creationId xmlns:a16="http://schemas.microsoft.com/office/drawing/2014/main" id="{1D9A4AC0-E21C-4FD1-AF48-CBEA022BAEFA}"/>
              </a:ext>
            </a:extLst>
          </p:cNvPr>
          <p:cNvPicPr>
            <a:picLocks noChangeAspect="1"/>
          </p:cNvPicPr>
          <p:nvPr/>
        </p:nvPicPr>
        <p:blipFill>
          <a:blip r:embed="rId3"/>
          <a:stretch>
            <a:fillRect/>
          </a:stretch>
        </p:blipFill>
        <p:spPr>
          <a:xfrm>
            <a:off x="6210016" y="1825624"/>
            <a:ext cx="4498241" cy="4895899"/>
          </a:xfrm>
          <a:prstGeom prst="rect">
            <a:avLst/>
          </a:prstGeom>
        </p:spPr>
      </p:pic>
      <p:pic>
        <p:nvPicPr>
          <p:cNvPr id="6" name="Picture 5">
            <a:extLst>
              <a:ext uri="{FF2B5EF4-FFF2-40B4-BE49-F238E27FC236}">
                <a16:creationId xmlns:a16="http://schemas.microsoft.com/office/drawing/2014/main" id="{F936D80E-7FD2-406D-BF2C-1C25F9B24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6630" y="4318682"/>
            <a:ext cx="3048000" cy="933450"/>
          </a:xfrm>
          <a:prstGeom prst="rect">
            <a:avLst/>
          </a:prstGeom>
        </p:spPr>
      </p:pic>
    </p:spTree>
    <p:extLst>
      <p:ext uri="{BB962C8B-B14F-4D97-AF65-F5344CB8AC3E}">
        <p14:creationId xmlns:p14="http://schemas.microsoft.com/office/powerpoint/2010/main" val="1044587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pic>
        <p:nvPicPr>
          <p:cNvPr id="5" name="Content Placeholder 4">
            <a:extLst>
              <a:ext uri="{FF2B5EF4-FFF2-40B4-BE49-F238E27FC236}">
                <a16:creationId xmlns:a16="http://schemas.microsoft.com/office/drawing/2014/main" id="{EAA46A0D-EFE4-4547-A400-EFBAE32079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3176" y="1678766"/>
            <a:ext cx="6905648" cy="5179234"/>
          </a:xfrm>
        </p:spPr>
      </p:pic>
    </p:spTree>
    <p:extLst>
      <p:ext uri="{BB962C8B-B14F-4D97-AF65-F5344CB8AC3E}">
        <p14:creationId xmlns:p14="http://schemas.microsoft.com/office/powerpoint/2010/main" val="2831414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endParaRPr lang="en-US" dirty="0"/>
          </a:p>
        </p:txBody>
      </p:sp>
      <p:grpSp>
        <p:nvGrpSpPr>
          <p:cNvPr id="8" name="Group 7">
            <a:extLst>
              <a:ext uri="{FF2B5EF4-FFF2-40B4-BE49-F238E27FC236}">
                <a16:creationId xmlns:a16="http://schemas.microsoft.com/office/drawing/2014/main" id="{606CC2BE-8CBC-4250-BBBF-3A5D6C8D0E75}"/>
              </a:ext>
            </a:extLst>
          </p:cNvPr>
          <p:cNvGrpSpPr/>
          <p:nvPr/>
        </p:nvGrpSpPr>
        <p:grpSpPr>
          <a:xfrm>
            <a:off x="2040683" y="1511558"/>
            <a:ext cx="8110634" cy="5346442"/>
            <a:chOff x="3524250" y="1511558"/>
            <a:chExt cx="8110634" cy="5346442"/>
          </a:xfrm>
        </p:grpSpPr>
        <p:pic>
          <p:nvPicPr>
            <p:cNvPr id="5" name="Picture 4">
              <a:extLst>
                <a:ext uri="{FF2B5EF4-FFF2-40B4-BE49-F238E27FC236}">
                  <a16:creationId xmlns:a16="http://schemas.microsoft.com/office/drawing/2014/main" id="{ADAB4969-3E6B-4F8A-9E01-24DCFDE19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855945" y="2179863"/>
              <a:ext cx="5346442" cy="4009832"/>
            </a:xfrm>
            <a:prstGeom prst="rect">
              <a:avLst/>
            </a:prstGeom>
          </p:spPr>
        </p:pic>
        <p:pic>
          <p:nvPicPr>
            <p:cNvPr id="7" name="Picture 6">
              <a:extLst>
                <a:ext uri="{FF2B5EF4-FFF2-40B4-BE49-F238E27FC236}">
                  <a16:creationId xmlns:a16="http://schemas.microsoft.com/office/drawing/2014/main" id="{9AB1962B-63A9-452B-8EFA-99BD07217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56748" y="2179863"/>
              <a:ext cx="5346441" cy="4009831"/>
            </a:xfrm>
            <a:prstGeom prst="rect">
              <a:avLst/>
            </a:prstGeom>
          </p:spPr>
        </p:pic>
      </p:grpSp>
    </p:spTree>
    <p:extLst>
      <p:ext uri="{BB962C8B-B14F-4D97-AF65-F5344CB8AC3E}">
        <p14:creationId xmlns:p14="http://schemas.microsoft.com/office/powerpoint/2010/main" val="267750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pic>
        <p:nvPicPr>
          <p:cNvPr id="5" name="Content Placeholder 4">
            <a:extLst>
              <a:ext uri="{FF2B5EF4-FFF2-40B4-BE49-F238E27FC236}">
                <a16:creationId xmlns:a16="http://schemas.microsoft.com/office/drawing/2014/main" id="{4F75CFBD-D24D-4393-BB09-A0CA2EF3C4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1427" y="1825625"/>
            <a:ext cx="7609146" cy="4351338"/>
          </a:xfrm>
        </p:spPr>
      </p:pic>
    </p:spTree>
    <p:extLst>
      <p:ext uri="{BB962C8B-B14F-4D97-AF65-F5344CB8AC3E}">
        <p14:creationId xmlns:p14="http://schemas.microsoft.com/office/powerpoint/2010/main" val="3962463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pic>
        <p:nvPicPr>
          <p:cNvPr id="7" name="Content Placeholder 6">
            <a:extLst>
              <a:ext uri="{FF2B5EF4-FFF2-40B4-BE49-F238E27FC236}">
                <a16:creationId xmlns:a16="http://schemas.microsoft.com/office/drawing/2014/main" id="{BA8C3FF1-4B02-4BD8-B84E-2435CF9922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2022" y="1491722"/>
            <a:ext cx="5227957" cy="5366278"/>
          </a:xfrm>
        </p:spPr>
      </p:pic>
    </p:spTree>
    <p:extLst>
      <p:ext uri="{BB962C8B-B14F-4D97-AF65-F5344CB8AC3E}">
        <p14:creationId xmlns:p14="http://schemas.microsoft.com/office/powerpoint/2010/main" val="2435918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b="1"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344641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Live Demo</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Show Nightscout</a:t>
            </a:r>
          </a:p>
        </p:txBody>
      </p:sp>
    </p:spTree>
    <p:extLst>
      <p:ext uri="{BB962C8B-B14F-4D97-AF65-F5344CB8AC3E}">
        <p14:creationId xmlns:p14="http://schemas.microsoft.com/office/powerpoint/2010/main" val="2858817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Live Demo</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Show loop log</a:t>
            </a:r>
          </a:p>
          <a:p>
            <a:r>
              <a:rPr lang="en-US" dirty="0"/>
              <a:t>Show CGM log</a:t>
            </a:r>
          </a:p>
        </p:txBody>
      </p:sp>
    </p:spTree>
    <p:extLst>
      <p:ext uri="{BB962C8B-B14F-4D97-AF65-F5344CB8AC3E}">
        <p14:creationId xmlns:p14="http://schemas.microsoft.com/office/powerpoint/2010/main" val="3677895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b="1" dirty="0"/>
              <a:t>Results</a:t>
            </a:r>
          </a:p>
          <a:p>
            <a:r>
              <a:rPr lang="en-US" dirty="0"/>
              <a:t>Exponential Growth</a:t>
            </a:r>
          </a:p>
          <a:p>
            <a:r>
              <a:rPr lang="en-US" dirty="0"/>
              <a:t>Questions?</a:t>
            </a:r>
          </a:p>
        </p:txBody>
      </p:sp>
    </p:spTree>
    <p:extLst>
      <p:ext uri="{BB962C8B-B14F-4D97-AF65-F5344CB8AC3E}">
        <p14:creationId xmlns:p14="http://schemas.microsoft.com/office/powerpoint/2010/main" val="2311812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D3FA-C951-44CA-A6B5-5938209E15D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FD6638-BF32-4CA0-A962-1ED1F9B28739}"/>
              </a:ext>
            </a:extLst>
          </p:cNvPr>
          <p:cNvSpPr>
            <a:spLocks noGrp="1"/>
          </p:cNvSpPr>
          <p:nvPr>
            <p:ph idx="1"/>
          </p:nvPr>
        </p:nvSpPr>
        <p:spPr/>
        <p:txBody>
          <a:bodyPr/>
          <a:lstStyle/>
          <a:p>
            <a:endParaRPr lang="en-US" dirty="0"/>
          </a:p>
        </p:txBody>
      </p:sp>
      <p:grpSp>
        <p:nvGrpSpPr>
          <p:cNvPr id="8" name="Group 7">
            <a:extLst>
              <a:ext uri="{FF2B5EF4-FFF2-40B4-BE49-F238E27FC236}">
                <a16:creationId xmlns:a16="http://schemas.microsoft.com/office/drawing/2014/main" id="{6B181B09-739E-4CE5-98CE-1DB6F1C9A6F2}"/>
              </a:ext>
            </a:extLst>
          </p:cNvPr>
          <p:cNvGrpSpPr/>
          <p:nvPr/>
        </p:nvGrpSpPr>
        <p:grpSpPr>
          <a:xfrm>
            <a:off x="2259253" y="51190"/>
            <a:ext cx="7673495" cy="6607624"/>
            <a:chOff x="792481" y="51190"/>
            <a:chExt cx="7673495" cy="6607624"/>
          </a:xfrm>
        </p:grpSpPr>
        <p:pic>
          <p:nvPicPr>
            <p:cNvPr id="6" name="Picture 5">
              <a:extLst>
                <a:ext uri="{FF2B5EF4-FFF2-40B4-BE49-F238E27FC236}">
                  <a16:creationId xmlns:a16="http://schemas.microsoft.com/office/drawing/2014/main" id="{B3413DCF-A3A1-480A-8948-6F18B176285B}"/>
                </a:ext>
              </a:extLst>
            </p:cNvPr>
            <p:cNvPicPr>
              <a:picLocks noChangeAspect="1"/>
            </p:cNvPicPr>
            <p:nvPr/>
          </p:nvPicPr>
          <p:blipFill>
            <a:blip r:embed="rId3"/>
            <a:stretch>
              <a:fillRect/>
            </a:stretch>
          </p:blipFill>
          <p:spPr>
            <a:xfrm>
              <a:off x="792481" y="51190"/>
              <a:ext cx="7673495" cy="3289172"/>
            </a:xfrm>
            <a:prstGeom prst="rect">
              <a:avLst/>
            </a:prstGeom>
          </p:spPr>
        </p:pic>
        <p:pic>
          <p:nvPicPr>
            <p:cNvPr id="7" name="Picture 6">
              <a:extLst>
                <a:ext uri="{FF2B5EF4-FFF2-40B4-BE49-F238E27FC236}">
                  <a16:creationId xmlns:a16="http://schemas.microsoft.com/office/drawing/2014/main" id="{A439649B-76D2-49F1-9C67-F0A0FBE07233}"/>
                </a:ext>
              </a:extLst>
            </p:cNvPr>
            <p:cNvPicPr>
              <a:picLocks noChangeAspect="1"/>
            </p:cNvPicPr>
            <p:nvPr/>
          </p:nvPicPr>
          <p:blipFill>
            <a:blip r:embed="rId4"/>
            <a:stretch>
              <a:fillRect/>
            </a:stretch>
          </p:blipFill>
          <p:spPr>
            <a:xfrm>
              <a:off x="821058" y="3385087"/>
              <a:ext cx="7644918" cy="3273727"/>
            </a:xfrm>
            <a:prstGeom prst="rect">
              <a:avLst/>
            </a:prstGeom>
          </p:spPr>
        </p:pic>
      </p:grpSp>
    </p:spTree>
    <p:extLst>
      <p:ext uri="{BB962C8B-B14F-4D97-AF65-F5344CB8AC3E}">
        <p14:creationId xmlns:p14="http://schemas.microsoft.com/office/powerpoint/2010/main" val="2845043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D3FA-C951-44CA-A6B5-5938209E15D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FD6638-BF32-4CA0-A962-1ED1F9B28739}"/>
              </a:ext>
            </a:extLst>
          </p:cNvPr>
          <p:cNvSpPr>
            <a:spLocks noGrp="1"/>
          </p:cNvSpPr>
          <p:nvPr>
            <p:ph idx="1"/>
          </p:nvPr>
        </p:nvSpPr>
        <p:spPr/>
        <p:txBody>
          <a:bodyPr/>
          <a:lstStyle/>
          <a:p>
            <a:endParaRPr lang="en-US" dirty="0"/>
          </a:p>
        </p:txBody>
      </p:sp>
      <p:grpSp>
        <p:nvGrpSpPr>
          <p:cNvPr id="7" name="Group 6">
            <a:extLst>
              <a:ext uri="{FF2B5EF4-FFF2-40B4-BE49-F238E27FC236}">
                <a16:creationId xmlns:a16="http://schemas.microsoft.com/office/drawing/2014/main" id="{E292115F-6DDC-439C-AE75-0D14D4C183AA}"/>
              </a:ext>
            </a:extLst>
          </p:cNvPr>
          <p:cNvGrpSpPr/>
          <p:nvPr/>
        </p:nvGrpSpPr>
        <p:grpSpPr>
          <a:xfrm>
            <a:off x="1147665" y="319718"/>
            <a:ext cx="9896670" cy="6379298"/>
            <a:chOff x="167951" y="319718"/>
            <a:chExt cx="9896670" cy="6379298"/>
          </a:xfrm>
        </p:grpSpPr>
        <p:pic>
          <p:nvPicPr>
            <p:cNvPr id="5" name="Picture 4">
              <a:extLst>
                <a:ext uri="{FF2B5EF4-FFF2-40B4-BE49-F238E27FC236}">
                  <a16:creationId xmlns:a16="http://schemas.microsoft.com/office/drawing/2014/main" id="{CCB72A26-E4ED-4066-995F-046E683AC6FC}"/>
                </a:ext>
              </a:extLst>
            </p:cNvPr>
            <p:cNvPicPr>
              <a:picLocks noChangeAspect="1"/>
            </p:cNvPicPr>
            <p:nvPr/>
          </p:nvPicPr>
          <p:blipFill>
            <a:blip r:embed="rId3"/>
            <a:stretch>
              <a:fillRect/>
            </a:stretch>
          </p:blipFill>
          <p:spPr>
            <a:xfrm>
              <a:off x="167951" y="3429000"/>
              <a:ext cx="9896670" cy="3270016"/>
            </a:xfrm>
            <a:prstGeom prst="rect">
              <a:avLst/>
            </a:prstGeom>
          </p:spPr>
        </p:pic>
        <p:pic>
          <p:nvPicPr>
            <p:cNvPr id="6" name="Picture 5">
              <a:extLst>
                <a:ext uri="{FF2B5EF4-FFF2-40B4-BE49-F238E27FC236}">
                  <a16:creationId xmlns:a16="http://schemas.microsoft.com/office/drawing/2014/main" id="{3BA28A78-CBF7-4235-834E-C8ECA327B6C3}"/>
                </a:ext>
              </a:extLst>
            </p:cNvPr>
            <p:cNvPicPr>
              <a:picLocks noChangeAspect="1"/>
            </p:cNvPicPr>
            <p:nvPr/>
          </p:nvPicPr>
          <p:blipFill>
            <a:blip r:embed="rId4"/>
            <a:stretch>
              <a:fillRect/>
            </a:stretch>
          </p:blipFill>
          <p:spPr>
            <a:xfrm>
              <a:off x="167951" y="319718"/>
              <a:ext cx="9896670" cy="3277187"/>
            </a:xfrm>
            <a:prstGeom prst="rect">
              <a:avLst/>
            </a:prstGeom>
          </p:spPr>
        </p:pic>
      </p:grpSp>
    </p:spTree>
    <p:extLst>
      <p:ext uri="{BB962C8B-B14F-4D97-AF65-F5344CB8AC3E}">
        <p14:creationId xmlns:p14="http://schemas.microsoft.com/office/powerpoint/2010/main" val="3854978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AB71F-57E1-4DA8-9337-65099FC96135}"/>
              </a:ext>
            </a:extLst>
          </p:cNvPr>
          <p:cNvPicPr>
            <a:picLocks noChangeAspect="1"/>
          </p:cNvPicPr>
          <p:nvPr/>
        </p:nvPicPr>
        <p:blipFill>
          <a:blip r:embed="rId2"/>
          <a:stretch>
            <a:fillRect/>
          </a:stretch>
        </p:blipFill>
        <p:spPr>
          <a:xfrm>
            <a:off x="157099" y="34449"/>
            <a:ext cx="7320016" cy="6353221"/>
          </a:xfrm>
          <a:prstGeom prst="rect">
            <a:avLst/>
          </a:prstGeom>
        </p:spPr>
      </p:pic>
      <p:sp>
        <p:nvSpPr>
          <p:cNvPr id="2" name="Title 1">
            <a:extLst>
              <a:ext uri="{FF2B5EF4-FFF2-40B4-BE49-F238E27FC236}">
                <a16:creationId xmlns:a16="http://schemas.microsoft.com/office/drawing/2014/main" id="{7594255D-6592-4337-8347-FDC551BC0B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932204-9D75-4253-825E-3226EF59B01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F9F3C5D-229C-49FA-A6D8-C7B2939A8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7732" y="1027906"/>
            <a:ext cx="2906068" cy="4617117"/>
          </a:xfrm>
          <a:prstGeom prst="rect">
            <a:avLst/>
          </a:prstGeom>
        </p:spPr>
      </p:pic>
      <p:sp>
        <p:nvSpPr>
          <p:cNvPr id="6" name="Rectangle 5">
            <a:extLst>
              <a:ext uri="{FF2B5EF4-FFF2-40B4-BE49-F238E27FC236}">
                <a16:creationId xmlns:a16="http://schemas.microsoft.com/office/drawing/2014/main" id="{1C862465-FF29-4240-A5BB-51EDC243EEC5}"/>
              </a:ext>
            </a:extLst>
          </p:cNvPr>
          <p:cNvSpPr/>
          <p:nvPr/>
        </p:nvSpPr>
        <p:spPr>
          <a:xfrm>
            <a:off x="205273" y="5645023"/>
            <a:ext cx="7271842" cy="742647"/>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466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Results</a:t>
            </a:r>
          </a:p>
        </p:txBody>
      </p:sp>
      <p:graphicFrame>
        <p:nvGraphicFramePr>
          <p:cNvPr id="4" name="Content Placeholder 3">
            <a:extLst>
              <a:ext uri="{FF2B5EF4-FFF2-40B4-BE49-F238E27FC236}">
                <a16:creationId xmlns:a16="http://schemas.microsoft.com/office/drawing/2014/main" id="{E23644C8-4CB6-48C6-94F2-31FDDD792967}"/>
              </a:ext>
            </a:extLst>
          </p:cNvPr>
          <p:cNvGraphicFramePr>
            <a:graphicFrameLocks noGrp="1"/>
          </p:cNvGraphicFramePr>
          <p:nvPr>
            <p:ph idx="1"/>
            <p:extLst>
              <p:ext uri="{D42A27DB-BD31-4B8C-83A1-F6EECF244321}">
                <p14:modId xmlns:p14="http://schemas.microsoft.com/office/powerpoint/2010/main" val="501808953"/>
              </p:ext>
            </p:extLst>
          </p:nvPr>
        </p:nvGraphicFramePr>
        <p:xfrm>
          <a:off x="2832369" y="0"/>
          <a:ext cx="6024663" cy="6705600"/>
        </p:xfrm>
        <a:graphic>
          <a:graphicData uri="http://schemas.openxmlformats.org/drawingml/2006/table">
            <a:tbl>
              <a:tblPr firstRow="1" bandRow="1">
                <a:tableStyleId>{5C22544A-7EE6-4342-B048-85BDC9FD1C3A}</a:tableStyleId>
              </a:tblPr>
              <a:tblGrid>
                <a:gridCol w="2008221">
                  <a:extLst>
                    <a:ext uri="{9D8B030D-6E8A-4147-A177-3AD203B41FA5}">
                      <a16:colId xmlns:a16="http://schemas.microsoft.com/office/drawing/2014/main" val="462464704"/>
                    </a:ext>
                  </a:extLst>
                </a:gridCol>
                <a:gridCol w="2008221">
                  <a:extLst>
                    <a:ext uri="{9D8B030D-6E8A-4147-A177-3AD203B41FA5}">
                      <a16:colId xmlns:a16="http://schemas.microsoft.com/office/drawing/2014/main" val="3041655706"/>
                    </a:ext>
                  </a:extLst>
                </a:gridCol>
                <a:gridCol w="2008221">
                  <a:extLst>
                    <a:ext uri="{9D8B030D-6E8A-4147-A177-3AD203B41FA5}">
                      <a16:colId xmlns:a16="http://schemas.microsoft.com/office/drawing/2014/main" val="3794206948"/>
                    </a:ext>
                  </a:extLst>
                </a:gridCol>
              </a:tblGrid>
              <a:tr h="217865">
                <a:tc>
                  <a:txBody>
                    <a:bodyPr/>
                    <a:lstStyle/>
                    <a:p>
                      <a:r>
                        <a:rPr lang="en-US" sz="1400" dirty="0"/>
                        <a:t>Date</a:t>
                      </a:r>
                    </a:p>
                  </a:txBody>
                  <a:tcPr/>
                </a:tc>
                <a:tc>
                  <a:txBody>
                    <a:bodyPr/>
                    <a:lstStyle/>
                    <a:p>
                      <a:r>
                        <a:rPr lang="en-US" sz="1400" dirty="0"/>
                        <a:t>A1c</a:t>
                      </a:r>
                    </a:p>
                  </a:txBody>
                  <a:tcPr/>
                </a:tc>
                <a:tc>
                  <a:txBody>
                    <a:bodyPr/>
                    <a:lstStyle/>
                    <a:p>
                      <a:r>
                        <a:rPr lang="en-US" sz="1400" dirty="0"/>
                        <a:t>A1c Est</a:t>
                      </a:r>
                    </a:p>
                  </a:txBody>
                  <a:tcPr/>
                </a:tc>
                <a:extLst>
                  <a:ext uri="{0D108BD9-81ED-4DB2-BD59-A6C34878D82A}">
                    <a16:rowId xmlns:a16="http://schemas.microsoft.com/office/drawing/2014/main" val="2545440159"/>
                  </a:ext>
                </a:extLst>
              </a:tr>
              <a:tr h="217865">
                <a:tc>
                  <a:txBody>
                    <a:bodyPr/>
                    <a:lstStyle/>
                    <a:p>
                      <a:r>
                        <a:rPr lang="en-US" sz="1400" dirty="0"/>
                        <a:t>9/4/2008</a:t>
                      </a:r>
                    </a:p>
                  </a:txBody>
                  <a:tcPr/>
                </a:tc>
                <a:tc>
                  <a:txBody>
                    <a:bodyPr/>
                    <a:lstStyle/>
                    <a:p>
                      <a:r>
                        <a:rPr lang="en-US" sz="1400" dirty="0"/>
                        <a:t>16.5</a:t>
                      </a:r>
                    </a:p>
                  </a:txBody>
                  <a:tcPr/>
                </a:tc>
                <a:tc>
                  <a:txBody>
                    <a:bodyPr/>
                    <a:lstStyle/>
                    <a:p>
                      <a:endParaRPr lang="en-US" sz="1400" dirty="0"/>
                    </a:p>
                  </a:txBody>
                  <a:tcPr/>
                </a:tc>
                <a:extLst>
                  <a:ext uri="{0D108BD9-81ED-4DB2-BD59-A6C34878D82A}">
                    <a16:rowId xmlns:a16="http://schemas.microsoft.com/office/drawing/2014/main" val="403678820"/>
                  </a:ext>
                </a:extLst>
              </a:tr>
              <a:tr h="217865">
                <a:tc>
                  <a:txBody>
                    <a:bodyPr/>
                    <a:lstStyle/>
                    <a:p>
                      <a:r>
                        <a:rPr lang="en-US" sz="1400" dirty="0"/>
                        <a:t>11/24/2008</a:t>
                      </a:r>
                    </a:p>
                  </a:txBody>
                  <a:tcPr/>
                </a:tc>
                <a:tc>
                  <a:txBody>
                    <a:bodyPr/>
                    <a:lstStyle/>
                    <a:p>
                      <a:r>
                        <a:rPr lang="en-US" sz="1400" dirty="0"/>
                        <a:t>6.2</a:t>
                      </a:r>
                    </a:p>
                  </a:txBody>
                  <a:tcPr/>
                </a:tc>
                <a:tc>
                  <a:txBody>
                    <a:bodyPr/>
                    <a:lstStyle/>
                    <a:p>
                      <a:endParaRPr lang="en-US" sz="1400" dirty="0"/>
                    </a:p>
                  </a:txBody>
                  <a:tcPr/>
                </a:tc>
                <a:extLst>
                  <a:ext uri="{0D108BD9-81ED-4DB2-BD59-A6C34878D82A}">
                    <a16:rowId xmlns:a16="http://schemas.microsoft.com/office/drawing/2014/main" val="1083086371"/>
                  </a:ext>
                </a:extLst>
              </a:tr>
              <a:tr h="217865">
                <a:tc>
                  <a:txBody>
                    <a:bodyPr/>
                    <a:lstStyle/>
                    <a:p>
                      <a:r>
                        <a:rPr lang="en-US" sz="1400" dirty="0"/>
                        <a:t>3/16/2009</a:t>
                      </a:r>
                    </a:p>
                  </a:txBody>
                  <a:tcPr/>
                </a:tc>
                <a:tc>
                  <a:txBody>
                    <a:bodyPr/>
                    <a:lstStyle/>
                    <a:p>
                      <a:r>
                        <a:rPr lang="en-US" sz="1400" dirty="0"/>
                        <a:t>7.0</a:t>
                      </a:r>
                    </a:p>
                  </a:txBody>
                  <a:tcPr/>
                </a:tc>
                <a:tc>
                  <a:txBody>
                    <a:bodyPr/>
                    <a:lstStyle/>
                    <a:p>
                      <a:endParaRPr lang="en-US" sz="1400" dirty="0"/>
                    </a:p>
                  </a:txBody>
                  <a:tcPr/>
                </a:tc>
                <a:extLst>
                  <a:ext uri="{0D108BD9-81ED-4DB2-BD59-A6C34878D82A}">
                    <a16:rowId xmlns:a16="http://schemas.microsoft.com/office/drawing/2014/main" val="233884772"/>
                  </a:ext>
                </a:extLst>
              </a:tr>
              <a:tr h="217865">
                <a:tc>
                  <a:txBody>
                    <a:bodyPr/>
                    <a:lstStyle/>
                    <a:p>
                      <a:r>
                        <a:rPr lang="en-US" sz="1400" dirty="0"/>
                        <a:t>10/29/2009</a:t>
                      </a:r>
                    </a:p>
                  </a:txBody>
                  <a:tcPr/>
                </a:tc>
                <a:tc>
                  <a:txBody>
                    <a:bodyPr/>
                    <a:lstStyle/>
                    <a:p>
                      <a:r>
                        <a:rPr lang="en-US" sz="1400" dirty="0"/>
                        <a:t>7.1</a:t>
                      </a:r>
                    </a:p>
                  </a:txBody>
                  <a:tcPr/>
                </a:tc>
                <a:tc>
                  <a:txBody>
                    <a:bodyPr/>
                    <a:lstStyle/>
                    <a:p>
                      <a:endParaRPr lang="en-US" sz="1400" dirty="0"/>
                    </a:p>
                  </a:txBody>
                  <a:tcPr/>
                </a:tc>
                <a:extLst>
                  <a:ext uri="{0D108BD9-81ED-4DB2-BD59-A6C34878D82A}">
                    <a16:rowId xmlns:a16="http://schemas.microsoft.com/office/drawing/2014/main" val="3087202830"/>
                  </a:ext>
                </a:extLst>
              </a:tr>
              <a:tr h="217865">
                <a:tc>
                  <a:txBody>
                    <a:bodyPr/>
                    <a:lstStyle/>
                    <a:p>
                      <a:r>
                        <a:rPr lang="en-US" sz="1400" dirty="0"/>
                        <a:t>5/19/2010</a:t>
                      </a:r>
                    </a:p>
                  </a:txBody>
                  <a:tcPr/>
                </a:tc>
                <a:tc>
                  <a:txBody>
                    <a:bodyPr/>
                    <a:lstStyle/>
                    <a:p>
                      <a:r>
                        <a:rPr lang="en-US" sz="1400" dirty="0"/>
                        <a:t>6.9</a:t>
                      </a:r>
                    </a:p>
                  </a:txBody>
                  <a:tcPr/>
                </a:tc>
                <a:tc>
                  <a:txBody>
                    <a:bodyPr/>
                    <a:lstStyle/>
                    <a:p>
                      <a:endParaRPr lang="en-US" sz="1400" dirty="0"/>
                    </a:p>
                  </a:txBody>
                  <a:tcPr/>
                </a:tc>
                <a:extLst>
                  <a:ext uri="{0D108BD9-81ED-4DB2-BD59-A6C34878D82A}">
                    <a16:rowId xmlns:a16="http://schemas.microsoft.com/office/drawing/2014/main" val="2273720145"/>
                  </a:ext>
                </a:extLst>
              </a:tr>
              <a:tr h="217865">
                <a:tc>
                  <a:txBody>
                    <a:bodyPr/>
                    <a:lstStyle/>
                    <a:p>
                      <a:r>
                        <a:rPr lang="en-US" sz="1400" dirty="0"/>
                        <a:t>9/8/2010</a:t>
                      </a:r>
                    </a:p>
                  </a:txBody>
                  <a:tcPr/>
                </a:tc>
                <a:tc>
                  <a:txBody>
                    <a:bodyPr/>
                    <a:lstStyle/>
                    <a:p>
                      <a:r>
                        <a:rPr lang="en-US" sz="1400" dirty="0"/>
                        <a:t>6.9</a:t>
                      </a:r>
                    </a:p>
                  </a:txBody>
                  <a:tcPr/>
                </a:tc>
                <a:tc>
                  <a:txBody>
                    <a:bodyPr/>
                    <a:lstStyle/>
                    <a:p>
                      <a:endParaRPr lang="en-US" sz="1400" dirty="0"/>
                    </a:p>
                  </a:txBody>
                  <a:tcPr/>
                </a:tc>
                <a:extLst>
                  <a:ext uri="{0D108BD9-81ED-4DB2-BD59-A6C34878D82A}">
                    <a16:rowId xmlns:a16="http://schemas.microsoft.com/office/drawing/2014/main" val="1927803087"/>
                  </a:ext>
                </a:extLst>
              </a:tr>
              <a:tr h="217865">
                <a:tc>
                  <a:txBody>
                    <a:bodyPr/>
                    <a:lstStyle/>
                    <a:p>
                      <a:r>
                        <a:rPr lang="en-US" sz="1400" dirty="0"/>
                        <a:t>4/28/2011</a:t>
                      </a:r>
                    </a:p>
                  </a:txBody>
                  <a:tcPr/>
                </a:tc>
                <a:tc>
                  <a:txBody>
                    <a:bodyPr/>
                    <a:lstStyle/>
                    <a:p>
                      <a:r>
                        <a:rPr lang="en-US" sz="1400" dirty="0"/>
                        <a:t>7.1</a:t>
                      </a:r>
                    </a:p>
                  </a:txBody>
                  <a:tcPr/>
                </a:tc>
                <a:tc>
                  <a:txBody>
                    <a:bodyPr/>
                    <a:lstStyle/>
                    <a:p>
                      <a:endParaRPr lang="en-US" sz="1400" dirty="0"/>
                    </a:p>
                  </a:txBody>
                  <a:tcPr/>
                </a:tc>
                <a:extLst>
                  <a:ext uri="{0D108BD9-81ED-4DB2-BD59-A6C34878D82A}">
                    <a16:rowId xmlns:a16="http://schemas.microsoft.com/office/drawing/2014/main" val="3254722228"/>
                  </a:ext>
                </a:extLst>
              </a:tr>
              <a:tr h="217865">
                <a:tc>
                  <a:txBody>
                    <a:bodyPr/>
                    <a:lstStyle/>
                    <a:p>
                      <a:r>
                        <a:rPr lang="en-US" sz="1400" dirty="0"/>
                        <a:t>8/8/2011</a:t>
                      </a:r>
                    </a:p>
                  </a:txBody>
                  <a:tcPr/>
                </a:tc>
                <a:tc>
                  <a:txBody>
                    <a:bodyPr/>
                    <a:lstStyle/>
                    <a:p>
                      <a:r>
                        <a:rPr lang="en-US" sz="1400" dirty="0"/>
                        <a:t>7.2</a:t>
                      </a:r>
                    </a:p>
                  </a:txBody>
                  <a:tcPr/>
                </a:tc>
                <a:tc>
                  <a:txBody>
                    <a:bodyPr/>
                    <a:lstStyle/>
                    <a:p>
                      <a:endParaRPr lang="en-US" sz="1400" dirty="0"/>
                    </a:p>
                  </a:txBody>
                  <a:tcPr/>
                </a:tc>
                <a:extLst>
                  <a:ext uri="{0D108BD9-81ED-4DB2-BD59-A6C34878D82A}">
                    <a16:rowId xmlns:a16="http://schemas.microsoft.com/office/drawing/2014/main" val="270709790"/>
                  </a:ext>
                </a:extLst>
              </a:tr>
              <a:tr h="217865">
                <a:tc>
                  <a:txBody>
                    <a:bodyPr/>
                    <a:lstStyle/>
                    <a:p>
                      <a:r>
                        <a:rPr lang="en-US" sz="1400" dirty="0"/>
                        <a:t>9/18/2012</a:t>
                      </a:r>
                    </a:p>
                  </a:txBody>
                  <a:tcPr/>
                </a:tc>
                <a:tc>
                  <a:txBody>
                    <a:bodyPr/>
                    <a:lstStyle/>
                    <a:p>
                      <a:r>
                        <a:rPr lang="en-US" sz="1400" dirty="0"/>
                        <a:t>6.6</a:t>
                      </a:r>
                    </a:p>
                  </a:txBody>
                  <a:tcPr/>
                </a:tc>
                <a:tc>
                  <a:txBody>
                    <a:bodyPr/>
                    <a:lstStyle/>
                    <a:p>
                      <a:endParaRPr lang="en-US" sz="1400" dirty="0"/>
                    </a:p>
                  </a:txBody>
                  <a:tcPr/>
                </a:tc>
                <a:extLst>
                  <a:ext uri="{0D108BD9-81ED-4DB2-BD59-A6C34878D82A}">
                    <a16:rowId xmlns:a16="http://schemas.microsoft.com/office/drawing/2014/main" val="3459651422"/>
                  </a:ext>
                </a:extLst>
              </a:tr>
              <a:tr h="217865">
                <a:tc>
                  <a:txBody>
                    <a:bodyPr/>
                    <a:lstStyle/>
                    <a:p>
                      <a:r>
                        <a:rPr lang="en-US" sz="1400" dirty="0"/>
                        <a:t>4/30/2013</a:t>
                      </a:r>
                    </a:p>
                  </a:txBody>
                  <a:tcPr/>
                </a:tc>
                <a:tc>
                  <a:txBody>
                    <a:bodyPr/>
                    <a:lstStyle/>
                    <a:p>
                      <a:r>
                        <a:rPr lang="en-US" sz="1400" dirty="0"/>
                        <a:t>6.9</a:t>
                      </a:r>
                    </a:p>
                  </a:txBody>
                  <a:tcPr/>
                </a:tc>
                <a:tc>
                  <a:txBody>
                    <a:bodyPr/>
                    <a:lstStyle/>
                    <a:p>
                      <a:endParaRPr lang="en-US" sz="1400" dirty="0"/>
                    </a:p>
                  </a:txBody>
                  <a:tcPr/>
                </a:tc>
                <a:extLst>
                  <a:ext uri="{0D108BD9-81ED-4DB2-BD59-A6C34878D82A}">
                    <a16:rowId xmlns:a16="http://schemas.microsoft.com/office/drawing/2014/main" val="3164839167"/>
                  </a:ext>
                </a:extLst>
              </a:tr>
              <a:tr h="217865">
                <a:tc>
                  <a:txBody>
                    <a:bodyPr/>
                    <a:lstStyle/>
                    <a:p>
                      <a:r>
                        <a:rPr lang="en-US" sz="1400" dirty="0"/>
                        <a:t>9/10/2013</a:t>
                      </a:r>
                    </a:p>
                  </a:txBody>
                  <a:tcPr/>
                </a:tc>
                <a:tc>
                  <a:txBody>
                    <a:bodyPr/>
                    <a:lstStyle/>
                    <a:p>
                      <a:r>
                        <a:rPr lang="en-US" sz="1400" dirty="0"/>
                        <a:t>7.1</a:t>
                      </a:r>
                    </a:p>
                  </a:txBody>
                  <a:tcPr/>
                </a:tc>
                <a:tc>
                  <a:txBody>
                    <a:bodyPr/>
                    <a:lstStyle/>
                    <a:p>
                      <a:endParaRPr lang="en-US" sz="1400" dirty="0"/>
                    </a:p>
                  </a:txBody>
                  <a:tcPr/>
                </a:tc>
                <a:extLst>
                  <a:ext uri="{0D108BD9-81ED-4DB2-BD59-A6C34878D82A}">
                    <a16:rowId xmlns:a16="http://schemas.microsoft.com/office/drawing/2014/main" val="1971457597"/>
                  </a:ext>
                </a:extLst>
              </a:tr>
              <a:tr h="217865">
                <a:tc>
                  <a:txBody>
                    <a:bodyPr/>
                    <a:lstStyle/>
                    <a:p>
                      <a:r>
                        <a:rPr lang="en-US" sz="1400" dirty="0"/>
                        <a:t>6/17/2014</a:t>
                      </a:r>
                    </a:p>
                  </a:txBody>
                  <a:tcPr/>
                </a:tc>
                <a:tc>
                  <a:txBody>
                    <a:bodyPr/>
                    <a:lstStyle/>
                    <a:p>
                      <a:r>
                        <a:rPr lang="en-US" sz="1400" dirty="0"/>
                        <a:t>7.3</a:t>
                      </a:r>
                    </a:p>
                  </a:txBody>
                  <a:tcPr/>
                </a:tc>
                <a:tc>
                  <a:txBody>
                    <a:bodyPr/>
                    <a:lstStyle/>
                    <a:p>
                      <a:endParaRPr lang="en-US" sz="1400" dirty="0"/>
                    </a:p>
                  </a:txBody>
                  <a:tcPr/>
                </a:tc>
                <a:extLst>
                  <a:ext uri="{0D108BD9-81ED-4DB2-BD59-A6C34878D82A}">
                    <a16:rowId xmlns:a16="http://schemas.microsoft.com/office/drawing/2014/main" val="4131392640"/>
                  </a:ext>
                </a:extLst>
              </a:tr>
              <a:tr h="217865">
                <a:tc>
                  <a:txBody>
                    <a:bodyPr/>
                    <a:lstStyle/>
                    <a:p>
                      <a:r>
                        <a:rPr lang="en-US" sz="1400" dirty="0"/>
                        <a:t>1/29/2015</a:t>
                      </a:r>
                    </a:p>
                  </a:txBody>
                  <a:tcPr/>
                </a:tc>
                <a:tc>
                  <a:txBody>
                    <a:bodyPr/>
                    <a:lstStyle/>
                    <a:p>
                      <a:r>
                        <a:rPr lang="en-US" sz="1400" dirty="0"/>
                        <a:t>6.6</a:t>
                      </a:r>
                    </a:p>
                  </a:txBody>
                  <a:tcPr/>
                </a:tc>
                <a:tc>
                  <a:txBody>
                    <a:bodyPr/>
                    <a:lstStyle/>
                    <a:p>
                      <a:endParaRPr lang="en-US" sz="1400" dirty="0"/>
                    </a:p>
                  </a:txBody>
                  <a:tcPr/>
                </a:tc>
                <a:extLst>
                  <a:ext uri="{0D108BD9-81ED-4DB2-BD59-A6C34878D82A}">
                    <a16:rowId xmlns:a16="http://schemas.microsoft.com/office/drawing/2014/main" val="1059535990"/>
                  </a:ext>
                </a:extLst>
              </a:tr>
              <a:tr h="217865">
                <a:tc>
                  <a:txBody>
                    <a:bodyPr/>
                    <a:lstStyle/>
                    <a:p>
                      <a:r>
                        <a:rPr lang="en-US" sz="1400" dirty="0"/>
                        <a:t>6/2/2015</a:t>
                      </a:r>
                    </a:p>
                  </a:txBody>
                  <a:tcPr/>
                </a:tc>
                <a:tc>
                  <a:txBody>
                    <a:bodyPr/>
                    <a:lstStyle/>
                    <a:p>
                      <a:r>
                        <a:rPr lang="en-US" sz="1400" dirty="0"/>
                        <a:t>6.7</a:t>
                      </a:r>
                    </a:p>
                  </a:txBody>
                  <a:tcPr/>
                </a:tc>
                <a:tc>
                  <a:txBody>
                    <a:bodyPr/>
                    <a:lstStyle/>
                    <a:p>
                      <a:endParaRPr lang="en-US" sz="1400" dirty="0"/>
                    </a:p>
                  </a:txBody>
                  <a:tcPr/>
                </a:tc>
                <a:extLst>
                  <a:ext uri="{0D108BD9-81ED-4DB2-BD59-A6C34878D82A}">
                    <a16:rowId xmlns:a16="http://schemas.microsoft.com/office/drawing/2014/main" val="1341501252"/>
                  </a:ext>
                </a:extLst>
              </a:tr>
              <a:tr h="217865">
                <a:tc>
                  <a:txBody>
                    <a:bodyPr/>
                    <a:lstStyle/>
                    <a:p>
                      <a:r>
                        <a:rPr lang="en-US" sz="1400" dirty="0"/>
                        <a:t>7/29/2015</a:t>
                      </a:r>
                    </a:p>
                  </a:txBody>
                  <a:tcPr/>
                </a:tc>
                <a:tc>
                  <a:txBody>
                    <a:bodyPr/>
                    <a:lstStyle/>
                    <a:p>
                      <a:r>
                        <a:rPr lang="en-US" sz="1400" dirty="0"/>
                        <a:t>7.2</a:t>
                      </a:r>
                    </a:p>
                  </a:txBody>
                  <a:tcPr/>
                </a:tc>
                <a:tc>
                  <a:txBody>
                    <a:bodyPr/>
                    <a:lstStyle/>
                    <a:p>
                      <a:endParaRPr lang="en-US" sz="1400" dirty="0"/>
                    </a:p>
                  </a:txBody>
                  <a:tcPr/>
                </a:tc>
                <a:extLst>
                  <a:ext uri="{0D108BD9-81ED-4DB2-BD59-A6C34878D82A}">
                    <a16:rowId xmlns:a16="http://schemas.microsoft.com/office/drawing/2014/main" val="1733330895"/>
                  </a:ext>
                </a:extLst>
              </a:tr>
              <a:tr h="217865">
                <a:tc>
                  <a:txBody>
                    <a:bodyPr/>
                    <a:lstStyle/>
                    <a:p>
                      <a:r>
                        <a:rPr lang="en-US" sz="1400" dirty="0"/>
                        <a:t>12/10/2015</a:t>
                      </a:r>
                    </a:p>
                  </a:txBody>
                  <a:tcPr/>
                </a:tc>
                <a:tc>
                  <a:txBody>
                    <a:bodyPr/>
                    <a:lstStyle/>
                    <a:p>
                      <a:r>
                        <a:rPr lang="en-US" sz="1400" dirty="0"/>
                        <a:t>7.5</a:t>
                      </a:r>
                    </a:p>
                  </a:txBody>
                  <a:tcPr/>
                </a:tc>
                <a:tc>
                  <a:txBody>
                    <a:bodyPr/>
                    <a:lstStyle/>
                    <a:p>
                      <a:endParaRPr lang="en-US" sz="1400" dirty="0"/>
                    </a:p>
                  </a:txBody>
                  <a:tcPr/>
                </a:tc>
                <a:extLst>
                  <a:ext uri="{0D108BD9-81ED-4DB2-BD59-A6C34878D82A}">
                    <a16:rowId xmlns:a16="http://schemas.microsoft.com/office/drawing/2014/main" val="34738841"/>
                  </a:ext>
                </a:extLst>
              </a:tr>
              <a:tr h="217865">
                <a:tc>
                  <a:txBody>
                    <a:bodyPr/>
                    <a:lstStyle/>
                    <a:p>
                      <a:r>
                        <a:rPr lang="en-US" sz="1400" dirty="0"/>
                        <a:t>3/15/2016</a:t>
                      </a:r>
                    </a:p>
                  </a:txBody>
                  <a:tcPr/>
                </a:tc>
                <a:tc>
                  <a:txBody>
                    <a:bodyPr/>
                    <a:lstStyle/>
                    <a:p>
                      <a:r>
                        <a:rPr lang="en-US" sz="1400" dirty="0"/>
                        <a:t>7.3</a:t>
                      </a:r>
                    </a:p>
                  </a:txBody>
                  <a:tcPr/>
                </a:tc>
                <a:tc>
                  <a:txBody>
                    <a:bodyPr/>
                    <a:lstStyle/>
                    <a:p>
                      <a:endParaRPr lang="en-US" sz="1400" dirty="0"/>
                    </a:p>
                  </a:txBody>
                  <a:tcPr/>
                </a:tc>
                <a:extLst>
                  <a:ext uri="{0D108BD9-81ED-4DB2-BD59-A6C34878D82A}">
                    <a16:rowId xmlns:a16="http://schemas.microsoft.com/office/drawing/2014/main" val="655436148"/>
                  </a:ext>
                </a:extLst>
              </a:tr>
              <a:tr h="217865">
                <a:tc>
                  <a:txBody>
                    <a:bodyPr/>
                    <a:lstStyle/>
                    <a:p>
                      <a:r>
                        <a:rPr lang="en-US" sz="1400" dirty="0"/>
                        <a:t>11/29/2016</a:t>
                      </a:r>
                    </a:p>
                  </a:txBody>
                  <a:tcPr/>
                </a:tc>
                <a:tc>
                  <a:txBody>
                    <a:bodyPr/>
                    <a:lstStyle/>
                    <a:p>
                      <a:r>
                        <a:rPr lang="en-US" sz="1400" dirty="0"/>
                        <a:t>6.7</a:t>
                      </a:r>
                    </a:p>
                  </a:txBody>
                  <a:tcPr/>
                </a:tc>
                <a:tc>
                  <a:txBody>
                    <a:bodyPr/>
                    <a:lstStyle/>
                    <a:p>
                      <a:r>
                        <a:rPr lang="en-US" sz="1400" dirty="0"/>
                        <a:t>6.5</a:t>
                      </a:r>
                    </a:p>
                  </a:txBody>
                  <a:tcPr/>
                </a:tc>
                <a:extLst>
                  <a:ext uri="{0D108BD9-81ED-4DB2-BD59-A6C34878D82A}">
                    <a16:rowId xmlns:a16="http://schemas.microsoft.com/office/drawing/2014/main" val="1824507503"/>
                  </a:ext>
                </a:extLst>
              </a:tr>
              <a:tr h="217865">
                <a:tc>
                  <a:txBody>
                    <a:bodyPr/>
                    <a:lstStyle/>
                    <a:p>
                      <a:r>
                        <a:rPr lang="en-US" sz="1400" dirty="0"/>
                        <a:t>8/8/2017</a:t>
                      </a:r>
                    </a:p>
                  </a:txBody>
                  <a:tcPr/>
                </a:tc>
                <a:tc>
                  <a:txBody>
                    <a:bodyPr/>
                    <a:lstStyle/>
                    <a:p>
                      <a:r>
                        <a:rPr lang="en-US" sz="1400" dirty="0"/>
                        <a:t>6.2</a:t>
                      </a:r>
                    </a:p>
                  </a:txBody>
                  <a:tcPr/>
                </a:tc>
                <a:tc>
                  <a:txBody>
                    <a:bodyPr/>
                    <a:lstStyle/>
                    <a:p>
                      <a:r>
                        <a:rPr lang="en-US" sz="1400" dirty="0"/>
                        <a:t>6.4</a:t>
                      </a:r>
                    </a:p>
                  </a:txBody>
                  <a:tcPr/>
                </a:tc>
                <a:extLst>
                  <a:ext uri="{0D108BD9-81ED-4DB2-BD59-A6C34878D82A}">
                    <a16:rowId xmlns:a16="http://schemas.microsoft.com/office/drawing/2014/main" val="1784897608"/>
                  </a:ext>
                </a:extLst>
              </a:tr>
              <a:tr h="217865">
                <a:tc>
                  <a:txBody>
                    <a:bodyPr/>
                    <a:lstStyle/>
                    <a:p>
                      <a:r>
                        <a:rPr lang="en-US" sz="1400" dirty="0"/>
                        <a:t>2/9/2018</a:t>
                      </a:r>
                    </a:p>
                  </a:txBody>
                  <a:tcPr/>
                </a:tc>
                <a:tc>
                  <a:txBody>
                    <a:bodyPr/>
                    <a:lstStyle/>
                    <a:p>
                      <a:r>
                        <a:rPr lang="en-US" sz="1400" dirty="0"/>
                        <a:t>6.2</a:t>
                      </a:r>
                    </a:p>
                  </a:txBody>
                  <a:tcPr/>
                </a:tc>
                <a:tc>
                  <a:txBody>
                    <a:bodyPr/>
                    <a:lstStyle/>
                    <a:p>
                      <a:r>
                        <a:rPr lang="en-US" sz="1400" dirty="0"/>
                        <a:t>6.4</a:t>
                      </a:r>
                    </a:p>
                  </a:txBody>
                  <a:tcPr/>
                </a:tc>
                <a:extLst>
                  <a:ext uri="{0D108BD9-81ED-4DB2-BD59-A6C34878D82A}">
                    <a16:rowId xmlns:a16="http://schemas.microsoft.com/office/drawing/2014/main" val="3688422194"/>
                  </a:ext>
                </a:extLst>
              </a:tr>
              <a:tr h="217865">
                <a:tc>
                  <a:txBody>
                    <a:bodyPr/>
                    <a:lstStyle/>
                    <a:p>
                      <a:r>
                        <a:rPr lang="en-US" sz="1400" dirty="0"/>
                        <a:t>1/22/2019</a:t>
                      </a:r>
                    </a:p>
                  </a:txBody>
                  <a:tcPr/>
                </a:tc>
                <a:tc>
                  <a:txBody>
                    <a:bodyPr/>
                    <a:lstStyle/>
                    <a:p>
                      <a:r>
                        <a:rPr lang="en-US" sz="1400" dirty="0"/>
                        <a:t>6.3</a:t>
                      </a:r>
                    </a:p>
                  </a:txBody>
                  <a:tcPr/>
                </a:tc>
                <a:tc>
                  <a:txBody>
                    <a:bodyPr/>
                    <a:lstStyle/>
                    <a:p>
                      <a:r>
                        <a:rPr lang="en-US" sz="1400" dirty="0"/>
                        <a:t>6.1</a:t>
                      </a:r>
                    </a:p>
                  </a:txBody>
                  <a:tcPr/>
                </a:tc>
                <a:extLst>
                  <a:ext uri="{0D108BD9-81ED-4DB2-BD59-A6C34878D82A}">
                    <a16:rowId xmlns:a16="http://schemas.microsoft.com/office/drawing/2014/main" val="1495995101"/>
                  </a:ext>
                </a:extLst>
              </a:tr>
            </a:tbl>
          </a:graphicData>
        </a:graphic>
      </p:graphicFrame>
      <p:cxnSp>
        <p:nvCxnSpPr>
          <p:cNvPr id="6" name="Straight Arrow Connector 5">
            <a:extLst>
              <a:ext uri="{FF2B5EF4-FFF2-40B4-BE49-F238E27FC236}">
                <a16:creationId xmlns:a16="http://schemas.microsoft.com/office/drawing/2014/main" id="{DE500A9D-78F2-4878-A2BC-5E4F7837FA5C}"/>
              </a:ext>
            </a:extLst>
          </p:cNvPr>
          <p:cNvCxnSpPr>
            <a:cxnSpLocks/>
          </p:cNvCxnSpPr>
          <p:nvPr/>
        </p:nvCxnSpPr>
        <p:spPr>
          <a:xfrm flipH="1">
            <a:off x="5239967" y="365125"/>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6D53BE4-2F7D-4731-9FDF-6371A9C74CA0}"/>
              </a:ext>
            </a:extLst>
          </p:cNvPr>
          <p:cNvCxnSpPr>
            <a:cxnSpLocks/>
          </p:cNvCxnSpPr>
          <p:nvPr/>
        </p:nvCxnSpPr>
        <p:spPr>
          <a:xfrm flipH="1">
            <a:off x="5239968" y="0"/>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2EAD62-64C8-4FE8-A373-75848610B84B}"/>
              </a:ext>
            </a:extLst>
          </p:cNvPr>
          <p:cNvCxnSpPr>
            <a:cxnSpLocks/>
          </p:cNvCxnSpPr>
          <p:nvPr/>
        </p:nvCxnSpPr>
        <p:spPr>
          <a:xfrm flipH="1">
            <a:off x="5239967" y="5176737"/>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795B10-5D62-482E-92E9-48A556BB5DAA}"/>
              </a:ext>
            </a:extLst>
          </p:cNvPr>
          <p:cNvCxnSpPr>
            <a:cxnSpLocks/>
          </p:cNvCxnSpPr>
          <p:nvPr/>
        </p:nvCxnSpPr>
        <p:spPr>
          <a:xfrm flipH="1">
            <a:off x="5239967" y="6120319"/>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C9D4EA-4C57-40F0-836B-65C4424124E6}"/>
              </a:ext>
            </a:extLst>
          </p:cNvPr>
          <p:cNvCxnSpPr>
            <a:cxnSpLocks/>
          </p:cNvCxnSpPr>
          <p:nvPr/>
        </p:nvCxnSpPr>
        <p:spPr>
          <a:xfrm flipH="1">
            <a:off x="5239967" y="4019145"/>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1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lstStyle/>
          <a:p>
            <a:r>
              <a:rPr lang="en-US" dirty="0"/>
              <a:t>Industry changes</a:t>
            </a:r>
          </a:p>
          <a:p>
            <a:pPr lvl="1"/>
            <a:r>
              <a:rPr lang="en-US" dirty="0"/>
              <a:t>Previously all integrated systems were monolithic systems</a:t>
            </a:r>
          </a:p>
        </p:txBody>
      </p:sp>
      <p:grpSp>
        <p:nvGrpSpPr>
          <p:cNvPr id="8" name="Group 7">
            <a:extLst>
              <a:ext uri="{FF2B5EF4-FFF2-40B4-BE49-F238E27FC236}">
                <a16:creationId xmlns:a16="http://schemas.microsoft.com/office/drawing/2014/main" id="{C3F7D82A-41EF-45CC-AD65-1672ADA9F72A}"/>
              </a:ext>
            </a:extLst>
          </p:cNvPr>
          <p:cNvGrpSpPr/>
          <p:nvPr/>
        </p:nvGrpSpPr>
        <p:grpSpPr>
          <a:xfrm>
            <a:off x="2247063" y="2815431"/>
            <a:ext cx="7697875" cy="3361532"/>
            <a:chOff x="838200" y="2815431"/>
            <a:chExt cx="7697875" cy="3361532"/>
          </a:xfrm>
        </p:grpSpPr>
        <p:pic>
          <p:nvPicPr>
            <p:cNvPr id="5" name="Picture 4">
              <a:extLst>
                <a:ext uri="{FF2B5EF4-FFF2-40B4-BE49-F238E27FC236}">
                  <a16:creationId xmlns:a16="http://schemas.microsoft.com/office/drawing/2014/main" id="{5E5576D9-FC81-4562-8CB5-964B866A6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15431"/>
              <a:ext cx="2511024" cy="3361532"/>
            </a:xfrm>
            <a:prstGeom prst="rect">
              <a:avLst/>
            </a:prstGeom>
          </p:spPr>
        </p:pic>
        <p:pic>
          <p:nvPicPr>
            <p:cNvPr id="7" name="Picture 6">
              <a:extLst>
                <a:ext uri="{FF2B5EF4-FFF2-40B4-BE49-F238E27FC236}">
                  <a16:creationId xmlns:a16="http://schemas.microsoft.com/office/drawing/2014/main" id="{7A03473C-B1A9-48D7-B79F-EE9EC6897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088" y="2820971"/>
              <a:ext cx="5033987" cy="3355991"/>
            </a:xfrm>
            <a:prstGeom prst="rect">
              <a:avLst/>
            </a:prstGeom>
          </p:spPr>
        </p:pic>
      </p:grpSp>
    </p:spTree>
    <p:extLst>
      <p:ext uri="{BB962C8B-B14F-4D97-AF65-F5344CB8AC3E}">
        <p14:creationId xmlns:p14="http://schemas.microsoft.com/office/powerpoint/2010/main" val="20225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lstStyle/>
          <a:p>
            <a:r>
              <a:rPr lang="en-US" dirty="0"/>
              <a:t>Industry changes</a:t>
            </a:r>
          </a:p>
          <a:p>
            <a:pPr lvl="1"/>
            <a:r>
              <a:rPr lang="en-US" dirty="0"/>
              <a:t>Previously all integrated systems were monolithic systems</a:t>
            </a:r>
          </a:p>
        </p:txBody>
      </p:sp>
      <p:pic>
        <p:nvPicPr>
          <p:cNvPr id="4" name="Picture 3">
            <a:extLst>
              <a:ext uri="{FF2B5EF4-FFF2-40B4-BE49-F238E27FC236}">
                <a16:creationId xmlns:a16="http://schemas.microsoft.com/office/drawing/2014/main" id="{AE80D20B-65E2-4D51-9176-CE9B8AAF1053}"/>
              </a:ext>
            </a:extLst>
          </p:cNvPr>
          <p:cNvPicPr>
            <a:picLocks noChangeAspect="1"/>
          </p:cNvPicPr>
          <p:nvPr/>
        </p:nvPicPr>
        <p:blipFill>
          <a:blip r:embed="rId3"/>
          <a:stretch>
            <a:fillRect/>
          </a:stretch>
        </p:blipFill>
        <p:spPr>
          <a:xfrm>
            <a:off x="595272" y="683398"/>
            <a:ext cx="11001455" cy="5491203"/>
          </a:xfrm>
          <a:prstGeom prst="rect">
            <a:avLst/>
          </a:prstGeom>
        </p:spPr>
      </p:pic>
    </p:spTree>
    <p:extLst>
      <p:ext uri="{BB962C8B-B14F-4D97-AF65-F5344CB8AC3E}">
        <p14:creationId xmlns:p14="http://schemas.microsoft.com/office/powerpoint/2010/main" val="818317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lstStyle/>
          <a:p>
            <a:r>
              <a:rPr lang="en-US" dirty="0"/>
              <a:t>Industry changes</a:t>
            </a:r>
          </a:p>
          <a:p>
            <a:pPr lvl="1"/>
            <a:r>
              <a:rPr lang="en-US" dirty="0"/>
              <a:t>Previously all integrated systems were monolithic systems</a:t>
            </a:r>
          </a:p>
        </p:txBody>
      </p:sp>
      <p:pic>
        <p:nvPicPr>
          <p:cNvPr id="5" name="Picture 4">
            <a:extLst>
              <a:ext uri="{FF2B5EF4-FFF2-40B4-BE49-F238E27FC236}">
                <a16:creationId xmlns:a16="http://schemas.microsoft.com/office/drawing/2014/main" id="{AE3F7DC1-2044-4FDD-A65D-3C2D0B416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750" y="2667000"/>
            <a:ext cx="4000500" cy="4191000"/>
          </a:xfrm>
          <a:prstGeom prst="rect">
            <a:avLst/>
          </a:prstGeom>
        </p:spPr>
      </p:pic>
    </p:spTree>
    <p:extLst>
      <p:ext uri="{BB962C8B-B14F-4D97-AF65-F5344CB8AC3E}">
        <p14:creationId xmlns:p14="http://schemas.microsoft.com/office/powerpoint/2010/main" val="4249237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normAutofit/>
          </a:bodyPr>
          <a:lstStyle/>
          <a:p>
            <a:r>
              <a:rPr lang="en-US" dirty="0"/>
              <a:t>Industry changes</a:t>
            </a:r>
          </a:p>
          <a:p>
            <a:pPr lvl="1"/>
            <a:r>
              <a:rPr lang="en-US" dirty="0"/>
              <a:t>Discrete CGM, pumps, and algorithms that all work without collective FDA approval</a:t>
            </a:r>
          </a:p>
          <a:p>
            <a:pPr lvl="1"/>
            <a:r>
              <a:rPr lang="en-US" dirty="0" err="1"/>
              <a:t>iCGM</a:t>
            </a:r>
            <a:endParaRPr lang="en-US" dirty="0"/>
          </a:p>
          <a:p>
            <a:pPr lvl="2"/>
            <a:r>
              <a:rPr lang="en-US" dirty="0"/>
              <a:t>Dexcom G6 is the first certified product</a:t>
            </a:r>
          </a:p>
          <a:p>
            <a:pPr lvl="1"/>
            <a:endParaRPr lang="en-US" dirty="0"/>
          </a:p>
        </p:txBody>
      </p:sp>
      <p:pic>
        <p:nvPicPr>
          <p:cNvPr id="4" name="Content Placeholder 5">
            <a:extLst>
              <a:ext uri="{FF2B5EF4-FFF2-40B4-BE49-F238E27FC236}">
                <a16:creationId xmlns:a16="http://schemas.microsoft.com/office/drawing/2014/main" id="{299704CB-4408-44A8-A7CA-A98E738650D2}"/>
              </a:ext>
            </a:extLst>
          </p:cNvPr>
          <p:cNvPicPr>
            <a:picLocks noChangeAspect="1"/>
          </p:cNvPicPr>
          <p:nvPr/>
        </p:nvPicPr>
        <p:blipFill rotWithShape="1">
          <a:blip r:embed="rId2">
            <a:extLst>
              <a:ext uri="{28A0092B-C50C-407E-A947-70E740481C1C}">
                <a14:useLocalDpi xmlns:a14="http://schemas.microsoft.com/office/drawing/2010/main" val="0"/>
              </a:ext>
            </a:extLst>
          </a:blip>
          <a:srcRect l="25510" t="8310" r="8452" b="7323"/>
          <a:stretch/>
        </p:blipFill>
        <p:spPr>
          <a:xfrm>
            <a:off x="4433551" y="3722558"/>
            <a:ext cx="3324898" cy="3091668"/>
          </a:xfrm>
          <a:prstGeom prst="rect">
            <a:avLst/>
          </a:prstGeom>
        </p:spPr>
      </p:pic>
    </p:spTree>
    <p:extLst>
      <p:ext uri="{BB962C8B-B14F-4D97-AF65-F5344CB8AC3E}">
        <p14:creationId xmlns:p14="http://schemas.microsoft.com/office/powerpoint/2010/main" val="28464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normAutofit/>
          </a:bodyPr>
          <a:lstStyle/>
          <a:p>
            <a:r>
              <a:rPr lang="en-US" dirty="0"/>
              <a:t>Industry changes</a:t>
            </a:r>
          </a:p>
          <a:p>
            <a:pPr lvl="1"/>
            <a:r>
              <a:rPr lang="en-US" dirty="0"/>
              <a:t>ACE (Alternate Controller Enabled)</a:t>
            </a:r>
          </a:p>
          <a:p>
            <a:pPr lvl="2"/>
            <a:r>
              <a:rPr lang="en-US" dirty="0"/>
              <a:t>An insulin pump, but works with an </a:t>
            </a:r>
            <a:r>
              <a:rPr lang="en-US" dirty="0" err="1"/>
              <a:t>iCGM</a:t>
            </a:r>
            <a:r>
              <a:rPr lang="en-US" dirty="0"/>
              <a:t> and </a:t>
            </a:r>
            <a:r>
              <a:rPr lang="en-US" dirty="0" err="1"/>
              <a:t>iController</a:t>
            </a:r>
            <a:endParaRPr lang="en-US" dirty="0"/>
          </a:p>
          <a:p>
            <a:pPr lvl="2"/>
            <a:r>
              <a:rPr lang="en-US" dirty="0"/>
              <a:t>Tandem t:slim X2 is the first certified product</a:t>
            </a:r>
          </a:p>
        </p:txBody>
      </p:sp>
      <p:pic>
        <p:nvPicPr>
          <p:cNvPr id="4" name="Content Placeholder 7">
            <a:extLst>
              <a:ext uri="{FF2B5EF4-FFF2-40B4-BE49-F238E27FC236}">
                <a16:creationId xmlns:a16="http://schemas.microsoft.com/office/drawing/2014/main" id="{3E3DDE35-7D58-4074-B38B-D0B9C06EF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938" y="3429000"/>
            <a:ext cx="5920123" cy="3306736"/>
          </a:xfrm>
          <a:prstGeom prst="rect">
            <a:avLst/>
          </a:prstGeom>
        </p:spPr>
      </p:pic>
    </p:spTree>
    <p:extLst>
      <p:ext uri="{BB962C8B-B14F-4D97-AF65-F5344CB8AC3E}">
        <p14:creationId xmlns:p14="http://schemas.microsoft.com/office/powerpoint/2010/main" val="164543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normAutofit/>
          </a:bodyPr>
          <a:lstStyle/>
          <a:p>
            <a:r>
              <a:rPr lang="en-US" dirty="0"/>
              <a:t>Industry changes</a:t>
            </a:r>
          </a:p>
          <a:p>
            <a:pPr lvl="1"/>
            <a:r>
              <a:rPr lang="en-US" dirty="0" err="1"/>
              <a:t>iController</a:t>
            </a:r>
            <a:endParaRPr lang="en-US" dirty="0"/>
          </a:p>
          <a:p>
            <a:pPr lvl="2"/>
            <a:r>
              <a:rPr lang="en-US" dirty="0"/>
              <a:t>The algorithm, brings together </a:t>
            </a:r>
            <a:r>
              <a:rPr lang="en-US" dirty="0" err="1"/>
              <a:t>iCGM</a:t>
            </a:r>
            <a:r>
              <a:rPr lang="en-US" dirty="0"/>
              <a:t> and ACE to autopilot the plane for the patient</a:t>
            </a:r>
          </a:p>
          <a:p>
            <a:pPr lvl="2"/>
            <a:r>
              <a:rPr lang="en-US" dirty="0"/>
              <a:t>No certified products yet, but Tidepool is trying to get an FDA certified version of Loop, Tandem is attempting to push an integrated </a:t>
            </a:r>
            <a:r>
              <a:rPr lang="en-US" dirty="0" err="1"/>
              <a:t>TypeZero</a:t>
            </a:r>
            <a:r>
              <a:rPr lang="en-US" dirty="0"/>
              <a:t> product at the end of the year</a:t>
            </a:r>
          </a:p>
        </p:txBody>
      </p:sp>
      <p:pic>
        <p:nvPicPr>
          <p:cNvPr id="4" name="Content Placeholder 4">
            <a:extLst>
              <a:ext uri="{FF2B5EF4-FFF2-40B4-BE49-F238E27FC236}">
                <a16:creationId xmlns:a16="http://schemas.microsoft.com/office/drawing/2014/main" id="{87285AF7-A947-402B-9581-43B8CD136AF5}"/>
              </a:ext>
            </a:extLst>
          </p:cNvPr>
          <p:cNvPicPr>
            <a:picLocks noChangeAspect="1"/>
          </p:cNvPicPr>
          <p:nvPr/>
        </p:nvPicPr>
        <p:blipFill>
          <a:blip r:embed="rId3"/>
          <a:stretch>
            <a:fillRect/>
          </a:stretch>
        </p:blipFill>
        <p:spPr>
          <a:xfrm>
            <a:off x="4469861" y="3721717"/>
            <a:ext cx="3252278" cy="3049636"/>
          </a:xfrm>
          <a:prstGeom prst="rect">
            <a:avLst/>
          </a:prstGeom>
        </p:spPr>
      </p:pic>
    </p:spTree>
    <p:extLst>
      <p:ext uri="{BB962C8B-B14F-4D97-AF65-F5344CB8AC3E}">
        <p14:creationId xmlns:p14="http://schemas.microsoft.com/office/powerpoint/2010/main" val="168238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63A46047-E6BA-43B5-B74B-F29CE1C40E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0549" y="-16408"/>
            <a:ext cx="9730902" cy="6448188"/>
          </a:xfrm>
        </p:spPr>
      </p:pic>
    </p:spTree>
    <p:extLst>
      <p:ext uri="{BB962C8B-B14F-4D97-AF65-F5344CB8AC3E}">
        <p14:creationId xmlns:p14="http://schemas.microsoft.com/office/powerpoint/2010/main" val="2373362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pic>
        <p:nvPicPr>
          <p:cNvPr id="7" name="Content Placeholder 6">
            <a:extLst>
              <a:ext uri="{FF2B5EF4-FFF2-40B4-BE49-F238E27FC236}">
                <a16:creationId xmlns:a16="http://schemas.microsoft.com/office/drawing/2014/main" id="{6E75B18F-3015-4EFF-93BF-D577C282BD21}"/>
              </a:ext>
            </a:extLst>
          </p:cNvPr>
          <p:cNvPicPr>
            <a:picLocks noGrp="1" noChangeAspect="1"/>
          </p:cNvPicPr>
          <p:nvPr>
            <p:ph idx="1"/>
          </p:nvPr>
        </p:nvPicPr>
        <p:blipFill>
          <a:blip r:embed="rId3"/>
          <a:stretch>
            <a:fillRect/>
          </a:stretch>
        </p:blipFill>
        <p:spPr>
          <a:xfrm>
            <a:off x="3202760" y="1893872"/>
            <a:ext cx="5786480" cy="4214843"/>
          </a:xfrm>
          <a:prstGeom prst="rect">
            <a:avLst/>
          </a:prstGeom>
        </p:spPr>
      </p:pic>
    </p:spTree>
    <p:extLst>
      <p:ext uri="{BB962C8B-B14F-4D97-AF65-F5344CB8AC3E}">
        <p14:creationId xmlns:p14="http://schemas.microsoft.com/office/powerpoint/2010/main" val="14938140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0EF0-C3A6-45AE-A2C5-A7970AB6B31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C4E805B-AEFB-4F0F-BB78-9649F7D49785}"/>
              </a:ext>
            </a:extLst>
          </p:cNvPr>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sz="7200" dirty="0"/>
              <a:t>#</a:t>
            </a:r>
            <a:r>
              <a:rPr lang="en-US" sz="7200" dirty="0" err="1"/>
              <a:t>WeAreNotWaiting</a:t>
            </a:r>
            <a:endParaRPr lang="en-US" sz="7200" dirty="0"/>
          </a:p>
        </p:txBody>
      </p:sp>
    </p:spTree>
    <p:extLst>
      <p:ext uri="{BB962C8B-B14F-4D97-AF65-F5344CB8AC3E}">
        <p14:creationId xmlns:p14="http://schemas.microsoft.com/office/powerpoint/2010/main" val="3322585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b="1"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1678580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b="1" dirty="0"/>
              <a:t>Exponential Growth</a:t>
            </a:r>
          </a:p>
          <a:p>
            <a:r>
              <a:rPr lang="en-US" dirty="0"/>
              <a:t>Questions?</a:t>
            </a:r>
          </a:p>
        </p:txBody>
      </p:sp>
    </p:spTree>
    <p:extLst>
      <p:ext uri="{BB962C8B-B14F-4D97-AF65-F5344CB8AC3E}">
        <p14:creationId xmlns:p14="http://schemas.microsoft.com/office/powerpoint/2010/main" val="7877248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Everyone needs insulin, this is a biological fact</a:t>
            </a:r>
          </a:p>
          <a:p>
            <a:r>
              <a:rPr lang="en-US" dirty="0"/>
              <a:t>Lack of the hormone is not a question of lifestyles, choices, or what the person could have done better</a:t>
            </a:r>
          </a:p>
          <a:p>
            <a:r>
              <a:rPr lang="en-US" dirty="0"/>
              <a:t>This lightning strike could happen to anyone in this room</a:t>
            </a:r>
          </a:p>
          <a:p>
            <a:r>
              <a:rPr lang="en-US" dirty="0"/>
              <a:t>People without it die, no question</a:t>
            </a:r>
          </a:p>
          <a:p>
            <a:pPr lvl="1"/>
            <a:r>
              <a:rPr lang="en-US" dirty="0"/>
              <a:t>Just like water</a:t>
            </a:r>
          </a:p>
          <a:p>
            <a:pPr lvl="1"/>
            <a:r>
              <a:rPr lang="en-US" dirty="0"/>
              <a:t>Just like air</a:t>
            </a:r>
          </a:p>
          <a:p>
            <a:r>
              <a:rPr lang="en-US" dirty="0"/>
              <a:t>Most have it, some don’t: creates an economic opportunity</a:t>
            </a:r>
          </a:p>
          <a:p>
            <a:endParaRPr lang="en-US" dirty="0"/>
          </a:p>
        </p:txBody>
      </p:sp>
    </p:spTree>
    <p:extLst>
      <p:ext uri="{BB962C8B-B14F-4D97-AF65-F5344CB8AC3E}">
        <p14:creationId xmlns:p14="http://schemas.microsoft.com/office/powerpoint/2010/main" val="28851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r>
              <a:rPr lang="en-US" sz="7200" dirty="0"/>
              <a:t>Your money or your life, kid</a:t>
            </a:r>
          </a:p>
        </p:txBody>
      </p:sp>
    </p:spTree>
    <p:extLst>
      <p:ext uri="{BB962C8B-B14F-4D97-AF65-F5344CB8AC3E}">
        <p14:creationId xmlns:p14="http://schemas.microsoft.com/office/powerpoint/2010/main" val="9042483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6A3C-2C74-4376-80DC-74511F72633F}"/>
              </a:ext>
            </a:extLst>
          </p:cNvPr>
          <p:cNvSpPr>
            <a:spLocks noGrp="1"/>
          </p:cNvSpPr>
          <p:nvPr>
            <p:ph type="title"/>
          </p:nvPr>
        </p:nvSpPr>
        <p:spPr/>
        <p:txBody>
          <a:bodyPr/>
          <a:lstStyle/>
          <a:p>
            <a:r>
              <a:rPr lang="en-US" dirty="0"/>
              <a:t>Exponential Growth</a:t>
            </a:r>
          </a:p>
        </p:txBody>
      </p:sp>
      <p:pic>
        <p:nvPicPr>
          <p:cNvPr id="5" name="Content Placeholder 4">
            <a:extLst>
              <a:ext uri="{FF2B5EF4-FFF2-40B4-BE49-F238E27FC236}">
                <a16:creationId xmlns:a16="http://schemas.microsoft.com/office/drawing/2014/main" id="{4482AD08-A4FA-42F6-95AD-7FAB4FDED1E8}"/>
              </a:ext>
            </a:extLst>
          </p:cNvPr>
          <p:cNvPicPr>
            <a:picLocks noGrp="1" noChangeAspect="1"/>
          </p:cNvPicPr>
          <p:nvPr>
            <p:ph idx="1"/>
          </p:nvPr>
        </p:nvPicPr>
        <p:blipFill>
          <a:blip r:embed="rId2"/>
          <a:stretch>
            <a:fillRect/>
          </a:stretch>
        </p:blipFill>
        <p:spPr>
          <a:xfrm>
            <a:off x="3564294" y="1306302"/>
            <a:ext cx="5063413" cy="5539706"/>
          </a:xfrm>
          <a:prstGeom prst="rect">
            <a:avLst/>
          </a:prstGeom>
        </p:spPr>
      </p:pic>
    </p:spTree>
    <p:extLst>
      <p:ext uri="{BB962C8B-B14F-4D97-AF65-F5344CB8AC3E}">
        <p14:creationId xmlns:p14="http://schemas.microsoft.com/office/powerpoint/2010/main" val="3252126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2254-B1A2-44AE-9CF2-5B4A674F3237}"/>
              </a:ext>
            </a:extLst>
          </p:cNvPr>
          <p:cNvSpPr>
            <a:spLocks noGrp="1"/>
          </p:cNvSpPr>
          <p:nvPr>
            <p:ph type="title"/>
          </p:nvPr>
        </p:nvSpPr>
        <p:spPr/>
        <p:txBody>
          <a:bodyPr/>
          <a:lstStyle/>
          <a:p>
            <a:r>
              <a:rPr lang="en-US" dirty="0"/>
              <a:t>Exponential Growth</a:t>
            </a:r>
          </a:p>
        </p:txBody>
      </p:sp>
      <p:pic>
        <p:nvPicPr>
          <p:cNvPr id="4" name="Content Placeholder 3">
            <a:extLst>
              <a:ext uri="{FF2B5EF4-FFF2-40B4-BE49-F238E27FC236}">
                <a16:creationId xmlns:a16="http://schemas.microsoft.com/office/drawing/2014/main" id="{A61914CD-B444-4C39-AA17-AC83C30F3686}"/>
              </a:ext>
            </a:extLst>
          </p:cNvPr>
          <p:cNvPicPr>
            <a:picLocks noGrp="1" noChangeAspect="1"/>
          </p:cNvPicPr>
          <p:nvPr>
            <p:ph idx="1"/>
          </p:nvPr>
        </p:nvPicPr>
        <p:blipFill>
          <a:blip r:embed="rId3"/>
          <a:stretch>
            <a:fillRect/>
          </a:stretch>
        </p:blipFill>
        <p:spPr>
          <a:xfrm>
            <a:off x="3197290" y="1399108"/>
            <a:ext cx="5797421" cy="5474575"/>
          </a:xfrm>
          <a:prstGeom prst="rect">
            <a:avLst/>
          </a:prstGeom>
        </p:spPr>
      </p:pic>
    </p:spTree>
    <p:extLst>
      <p:ext uri="{BB962C8B-B14F-4D97-AF65-F5344CB8AC3E}">
        <p14:creationId xmlns:p14="http://schemas.microsoft.com/office/powerpoint/2010/main" val="1695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6A3C-2C74-4376-80DC-74511F72633F}"/>
              </a:ext>
            </a:extLst>
          </p:cNvPr>
          <p:cNvSpPr>
            <a:spLocks noGrp="1"/>
          </p:cNvSpPr>
          <p:nvPr>
            <p:ph type="title"/>
          </p:nvPr>
        </p:nvSpPr>
        <p:spPr/>
        <p:txBody>
          <a:bodyPr/>
          <a:lstStyle/>
          <a:p>
            <a:r>
              <a:rPr lang="en-US" dirty="0"/>
              <a:t>Exponential Growth</a:t>
            </a:r>
          </a:p>
        </p:txBody>
      </p:sp>
      <p:pic>
        <p:nvPicPr>
          <p:cNvPr id="8" name="Content Placeholder 7">
            <a:extLst>
              <a:ext uri="{FF2B5EF4-FFF2-40B4-BE49-F238E27FC236}">
                <a16:creationId xmlns:a16="http://schemas.microsoft.com/office/drawing/2014/main" id="{063C28B5-CC81-42E9-A122-4B07C4BF32D8}"/>
              </a:ext>
            </a:extLst>
          </p:cNvPr>
          <p:cNvPicPr>
            <a:picLocks noGrp="1" noChangeAspect="1"/>
          </p:cNvPicPr>
          <p:nvPr>
            <p:ph idx="1"/>
          </p:nvPr>
        </p:nvPicPr>
        <p:blipFill>
          <a:blip r:embed="rId3"/>
          <a:stretch>
            <a:fillRect/>
          </a:stretch>
        </p:blipFill>
        <p:spPr>
          <a:xfrm>
            <a:off x="3347937" y="1217256"/>
            <a:ext cx="5496126" cy="5644670"/>
          </a:xfrm>
          <a:prstGeom prst="rect">
            <a:avLst/>
          </a:prstGeom>
        </p:spPr>
      </p:pic>
    </p:spTree>
    <p:extLst>
      <p:ext uri="{BB962C8B-B14F-4D97-AF65-F5344CB8AC3E}">
        <p14:creationId xmlns:p14="http://schemas.microsoft.com/office/powerpoint/2010/main" val="3626263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pic>
        <p:nvPicPr>
          <p:cNvPr id="7" name="Content Placeholder 4">
            <a:extLst>
              <a:ext uri="{FF2B5EF4-FFF2-40B4-BE49-F238E27FC236}">
                <a16:creationId xmlns:a16="http://schemas.microsoft.com/office/drawing/2014/main" id="{5DA1389F-E3A0-4915-B6F6-04ADA02201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0884"/>
          <a:stretch/>
        </p:blipFill>
        <p:spPr>
          <a:xfrm>
            <a:off x="4074367" y="1399745"/>
            <a:ext cx="4248539" cy="5467255"/>
          </a:xfrm>
          <a:prstGeom prst="rect">
            <a:avLst/>
          </a:prstGeom>
        </p:spPr>
      </p:pic>
    </p:spTree>
    <p:extLst>
      <p:ext uri="{BB962C8B-B14F-4D97-AF65-F5344CB8AC3E}">
        <p14:creationId xmlns:p14="http://schemas.microsoft.com/office/powerpoint/2010/main" val="17301754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pic>
        <p:nvPicPr>
          <p:cNvPr id="5" name="Content Placeholder 4">
            <a:extLst>
              <a:ext uri="{FF2B5EF4-FFF2-40B4-BE49-F238E27FC236}">
                <a16:creationId xmlns:a16="http://schemas.microsoft.com/office/drawing/2014/main" id="{B6F0D881-448F-4456-B8F9-1983876AAF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03740" y="0"/>
            <a:ext cx="984520" cy="6858000"/>
          </a:xfrm>
        </p:spPr>
      </p:pic>
    </p:spTree>
    <p:extLst>
      <p:ext uri="{BB962C8B-B14F-4D97-AF65-F5344CB8AC3E}">
        <p14:creationId xmlns:p14="http://schemas.microsoft.com/office/powerpoint/2010/main" val="4069265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pic>
        <p:nvPicPr>
          <p:cNvPr id="5" name="Content Placeholder 4">
            <a:extLst>
              <a:ext uri="{FF2B5EF4-FFF2-40B4-BE49-F238E27FC236}">
                <a16:creationId xmlns:a16="http://schemas.microsoft.com/office/drawing/2014/main" id="{38E6A975-CD63-44B4-A7BB-58C2BEFE2772}"/>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3635" y="1188098"/>
            <a:ext cx="9784731" cy="5503911"/>
          </a:xfrm>
        </p:spPr>
      </p:pic>
    </p:spTree>
    <p:extLst>
      <p:ext uri="{BB962C8B-B14F-4D97-AF65-F5344CB8AC3E}">
        <p14:creationId xmlns:p14="http://schemas.microsoft.com/office/powerpoint/2010/main" val="24506363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fontScale="85000" lnSpcReduction="20000"/>
          </a:bodyPr>
          <a:lstStyle/>
          <a:p>
            <a:r>
              <a:rPr lang="en-US" dirty="0"/>
              <a:t>Ben West (@</a:t>
            </a:r>
            <a:r>
              <a:rPr lang="en-US" dirty="0" err="1"/>
              <a:t>bewestisdoing</a:t>
            </a:r>
            <a:r>
              <a:rPr lang="en-US" dirty="0"/>
              <a:t>)</a:t>
            </a:r>
          </a:p>
          <a:p>
            <a:r>
              <a:rPr lang="en-US" dirty="0"/>
              <a:t>Dana M. Lewis (@</a:t>
            </a:r>
            <a:r>
              <a:rPr lang="en-US" dirty="0" err="1"/>
              <a:t>danamlewis</a:t>
            </a:r>
            <a:r>
              <a:rPr lang="en-US" dirty="0"/>
              <a:t>) and Scott </a:t>
            </a:r>
            <a:r>
              <a:rPr lang="en-US" dirty="0" err="1"/>
              <a:t>Leibrand</a:t>
            </a:r>
            <a:r>
              <a:rPr lang="en-US" dirty="0"/>
              <a:t> (@</a:t>
            </a:r>
            <a:r>
              <a:rPr lang="en-US" dirty="0" err="1"/>
              <a:t>scottleibrand</a:t>
            </a:r>
            <a:r>
              <a:rPr lang="en-US" dirty="0"/>
              <a:t>)</a:t>
            </a:r>
          </a:p>
          <a:p>
            <a:r>
              <a:rPr lang="en-US" dirty="0"/>
              <a:t>Scott </a:t>
            </a:r>
            <a:r>
              <a:rPr lang="en-US" dirty="0" err="1"/>
              <a:t>Hanselman</a:t>
            </a:r>
            <a:r>
              <a:rPr lang="en-US" dirty="0"/>
              <a:t> (@</a:t>
            </a:r>
            <a:r>
              <a:rPr lang="en-US" dirty="0" err="1"/>
              <a:t>shanselman</a:t>
            </a:r>
            <a:r>
              <a:rPr lang="en-US" dirty="0"/>
              <a:t>)</a:t>
            </a:r>
          </a:p>
          <a:p>
            <a:r>
              <a:rPr lang="en-US" dirty="0"/>
              <a:t>Xdrip-</a:t>
            </a:r>
            <a:r>
              <a:rPr lang="en-US" dirty="0" err="1"/>
              <a:t>js</a:t>
            </a:r>
            <a:r>
              <a:rPr lang="en-US" dirty="0"/>
              <a:t> (@</a:t>
            </a:r>
            <a:r>
              <a:rPr lang="en-US" dirty="0" err="1"/>
              <a:t>thebookins</a:t>
            </a:r>
            <a:r>
              <a:rPr lang="en-US" dirty="0"/>
              <a:t>, @</a:t>
            </a:r>
            <a:r>
              <a:rPr lang="en-US" dirty="0" err="1"/>
              <a:t>efidoman</a:t>
            </a:r>
            <a:r>
              <a:rPr lang="en-US" dirty="0"/>
              <a:t>, @ecc1, @</a:t>
            </a:r>
            <a:r>
              <a:rPr lang="en-US" dirty="0" err="1"/>
              <a:t>mhaeberli</a:t>
            </a:r>
            <a:r>
              <a:rPr lang="en-US" dirty="0"/>
              <a:t>, @</a:t>
            </a:r>
            <a:r>
              <a:rPr lang="en-US" dirty="0" err="1"/>
              <a:t>pietergit</a:t>
            </a:r>
            <a:r>
              <a:rPr lang="en-US" dirty="0"/>
              <a:t>, @</a:t>
            </a:r>
            <a:r>
              <a:rPr lang="en-US" dirty="0" err="1"/>
              <a:t>cluckj</a:t>
            </a:r>
            <a:r>
              <a:rPr lang="en-US" dirty="0"/>
              <a:t>, @</a:t>
            </a:r>
            <a:r>
              <a:rPr lang="en-US" dirty="0" err="1"/>
              <a:t>jpcunningh</a:t>
            </a:r>
            <a:r>
              <a:rPr lang="en-US" dirty="0"/>
              <a:t>)</a:t>
            </a:r>
          </a:p>
          <a:p>
            <a:r>
              <a:rPr lang="en-US" dirty="0"/>
              <a:t>Milo (@</a:t>
            </a:r>
            <a:r>
              <a:rPr lang="en-US" dirty="0" err="1"/>
              <a:t>sulkaharo</a:t>
            </a:r>
            <a:r>
              <a:rPr lang="en-US" dirty="0"/>
              <a:t>)</a:t>
            </a:r>
          </a:p>
          <a:p>
            <a:r>
              <a:rPr lang="en-US" dirty="0"/>
              <a:t>Nightscout (@</a:t>
            </a:r>
            <a:r>
              <a:rPr lang="en-US" dirty="0" err="1"/>
              <a:t>WeAreNotWaiting</a:t>
            </a:r>
            <a:r>
              <a:rPr lang="en-US" dirty="0"/>
              <a:t>, @</a:t>
            </a:r>
            <a:r>
              <a:rPr lang="en-US" dirty="0" err="1"/>
              <a:t>sulkaharo</a:t>
            </a:r>
            <a:r>
              <a:rPr lang="en-US" dirty="0"/>
              <a:t>, @</a:t>
            </a:r>
            <a:r>
              <a:rPr lang="en-US" dirty="0" err="1"/>
              <a:t>PieterGit</a:t>
            </a:r>
            <a:r>
              <a:rPr lang="en-US" dirty="0"/>
              <a:t>, @</a:t>
            </a:r>
            <a:r>
              <a:rPr lang="en-US" dirty="0" err="1"/>
              <a:t>jasoncalabrese</a:t>
            </a:r>
            <a:r>
              <a:rPr lang="en-US" dirty="0"/>
              <a:t>)</a:t>
            </a:r>
          </a:p>
          <a:p>
            <a:r>
              <a:rPr lang="en-US" dirty="0"/>
              <a:t>T </a:t>
            </a:r>
            <a:r>
              <a:rPr lang="en-US" dirty="0" err="1"/>
              <a:t>Schlussel</a:t>
            </a:r>
            <a:r>
              <a:rPr lang="en-US" dirty="0"/>
              <a:t>, Andrew &amp; B Holt, Danielle &amp; A Crawley, Eric &amp; B </a:t>
            </a:r>
            <a:r>
              <a:rPr lang="en-US" dirty="0" err="1"/>
              <a:t>Lustik</a:t>
            </a:r>
            <a:r>
              <a:rPr lang="en-US" dirty="0"/>
              <a:t>, Michael &amp; Wade, Charles &amp; Ft Uyehara, Catherine. (2011). Effect of Diabetes Mellitus on Outcomes of Hyperglycemia in a Mixed Medical Surgical Intensive Care Unit. Journal of diabetes science and technology. 5. 731-40. 10.1177/193229681100500328.</a:t>
            </a:r>
          </a:p>
          <a:p>
            <a:r>
              <a:rPr lang="en-US" dirty="0"/>
              <a:t>Dr. L.</a:t>
            </a:r>
          </a:p>
        </p:txBody>
      </p:sp>
    </p:spTree>
    <p:extLst>
      <p:ext uri="{BB962C8B-B14F-4D97-AF65-F5344CB8AC3E}">
        <p14:creationId xmlns:p14="http://schemas.microsoft.com/office/powerpoint/2010/main" val="823049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Diabetes affects nearly 200 million people worldwide and comes in two flavors</a:t>
            </a:r>
          </a:p>
          <a:p>
            <a:pPr lvl="1"/>
            <a:r>
              <a:rPr lang="en-US" dirty="0"/>
              <a:t>A deficiency in the pancreas to properly produce insulin (Type I), genetic</a:t>
            </a:r>
          </a:p>
          <a:p>
            <a:pPr lvl="1"/>
            <a:r>
              <a:rPr lang="en-US" dirty="0"/>
              <a:t>A deficiency in the body to absorb insulin (Type II)</a:t>
            </a:r>
          </a:p>
          <a:p>
            <a:r>
              <a:rPr lang="en-US" dirty="0"/>
              <a:t>We’ve all heard the meme: There will be a cure in 5 years ™</a:t>
            </a:r>
          </a:p>
          <a:p>
            <a:r>
              <a:rPr lang="en-US" dirty="0"/>
              <a:t>Insulin is a hormone required to sustain human life, so people with this disease must obtain it from another source</a:t>
            </a:r>
          </a:p>
          <a:p>
            <a:pPr lvl="1"/>
            <a:r>
              <a:rPr lang="en-US" dirty="0"/>
              <a:t>Long acting</a:t>
            </a:r>
          </a:p>
          <a:p>
            <a:pPr lvl="1"/>
            <a:r>
              <a:rPr lang="en-US" dirty="0"/>
              <a:t>Short acting</a:t>
            </a:r>
          </a:p>
        </p:txBody>
      </p:sp>
    </p:spTree>
    <p:extLst>
      <p:ext uri="{BB962C8B-B14F-4D97-AF65-F5344CB8AC3E}">
        <p14:creationId xmlns:p14="http://schemas.microsoft.com/office/powerpoint/2010/main" val="21528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800338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Web:		https://lagor.io</a:t>
            </a:r>
          </a:p>
          <a:p>
            <a:pPr marL="0" indent="0">
              <a:buNone/>
            </a:pPr>
            <a:r>
              <a:rPr lang="en-US" dirty="0"/>
              <a:t>Email:		jay@lagor.io</a:t>
            </a:r>
          </a:p>
          <a:p>
            <a:pPr marL="0" indent="0">
              <a:buNone/>
            </a:pPr>
            <a:r>
              <a:rPr lang="en-US" dirty="0"/>
              <a:t>Twitter: 	@jaylagorio</a:t>
            </a:r>
          </a:p>
          <a:p>
            <a:pPr marL="0" indent="0">
              <a:buNone/>
            </a:pPr>
            <a:r>
              <a:rPr lang="en-US" dirty="0" err="1"/>
              <a:t>Github</a:t>
            </a:r>
            <a:r>
              <a:rPr lang="en-US" dirty="0"/>
              <a:t>: 	@jaylagorio</a:t>
            </a:r>
          </a:p>
        </p:txBody>
      </p:sp>
      <p:pic>
        <p:nvPicPr>
          <p:cNvPr id="5" name="Picture 4">
            <a:extLst>
              <a:ext uri="{FF2B5EF4-FFF2-40B4-BE49-F238E27FC236}">
                <a16:creationId xmlns:a16="http://schemas.microsoft.com/office/drawing/2014/main" id="{C61F863C-A752-4A24-AA55-D2C8FAD48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9437" y="1751759"/>
            <a:ext cx="5764363" cy="4346330"/>
          </a:xfrm>
          <a:prstGeom prst="rect">
            <a:avLst/>
          </a:prstGeom>
        </p:spPr>
      </p:pic>
    </p:spTree>
    <p:extLst>
      <p:ext uri="{BB962C8B-B14F-4D97-AF65-F5344CB8AC3E}">
        <p14:creationId xmlns:p14="http://schemas.microsoft.com/office/powerpoint/2010/main" val="1154537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spTree>
    <p:extLst>
      <p:ext uri="{BB962C8B-B14F-4D97-AF65-F5344CB8AC3E}">
        <p14:creationId xmlns:p14="http://schemas.microsoft.com/office/powerpoint/2010/main" val="2123478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9396-DAF4-428D-AF5D-589DCAFE55F5}"/>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25483D82-6A52-48F3-9101-BD77B1A312B6}"/>
              </a:ext>
            </a:extLst>
          </p:cNvPr>
          <p:cNvSpPr>
            <a:spLocks noGrp="1"/>
          </p:cNvSpPr>
          <p:nvPr>
            <p:ph idx="1"/>
          </p:nvPr>
        </p:nvSpPr>
        <p:spPr/>
        <p:txBody>
          <a:bodyPr/>
          <a:lstStyle/>
          <a:p>
            <a:r>
              <a:rPr lang="en-US" dirty="0"/>
              <a:t>Administered according to a complex formula accounting for:</a:t>
            </a:r>
          </a:p>
          <a:p>
            <a:pPr lvl="1"/>
            <a:r>
              <a:rPr lang="en-US" dirty="0"/>
              <a:t>Carbohydrates</a:t>
            </a:r>
          </a:p>
          <a:p>
            <a:pPr lvl="1"/>
            <a:r>
              <a:rPr lang="en-US" dirty="0"/>
              <a:t>Physical activity</a:t>
            </a:r>
          </a:p>
          <a:p>
            <a:pPr lvl="1"/>
            <a:r>
              <a:rPr lang="en-US" dirty="0"/>
              <a:t>Sickness</a:t>
            </a:r>
          </a:p>
          <a:p>
            <a:pPr lvl="1"/>
            <a:r>
              <a:rPr lang="en-US" dirty="0"/>
              <a:t>Preexisting insulin levels</a:t>
            </a:r>
          </a:p>
          <a:p>
            <a:pPr lvl="1"/>
            <a:r>
              <a:rPr lang="en-US" dirty="0"/>
              <a:t>Adrenalin</a:t>
            </a:r>
          </a:p>
          <a:p>
            <a:pPr lvl="1"/>
            <a:r>
              <a:rPr lang="en-US" dirty="0"/>
              <a:t>Insulin Sensitivity</a:t>
            </a:r>
          </a:p>
          <a:p>
            <a:r>
              <a:rPr lang="en-US" dirty="0"/>
              <a:t>Straddle a tenuous line between their blood sugar rising too high or dropping too low.</a:t>
            </a:r>
          </a:p>
        </p:txBody>
      </p:sp>
    </p:spTree>
    <p:extLst>
      <p:ext uri="{BB962C8B-B14F-4D97-AF65-F5344CB8AC3E}">
        <p14:creationId xmlns:p14="http://schemas.microsoft.com/office/powerpoint/2010/main" val="231379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48703</TotalTime>
  <Words>2969</Words>
  <Application>Microsoft Office PowerPoint</Application>
  <PresentationFormat>Widescreen</PresentationFormat>
  <Paragraphs>471</Paragraphs>
  <Slides>82</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Calibri Light</vt:lpstr>
      <vt:lpstr>Cambria Math</vt:lpstr>
      <vt:lpstr>Courier New</vt:lpstr>
      <vt:lpstr>Office Theme</vt:lpstr>
      <vt:lpstr>PowerPoint Presentation</vt:lpstr>
      <vt:lpstr>The DIY Artificial Pancreas</vt:lpstr>
      <vt:lpstr>Agenda</vt:lpstr>
      <vt:lpstr>whoami?</vt:lpstr>
      <vt:lpstr>whoami?</vt:lpstr>
      <vt:lpstr>PowerPoint Presentation</vt:lpstr>
      <vt:lpstr>Agenda</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Agenda</vt:lpstr>
      <vt:lpstr>Hardware</vt:lpstr>
      <vt:lpstr>Hardware</vt:lpstr>
      <vt:lpstr>Hardware</vt:lpstr>
      <vt:lpstr>Hardware</vt:lpstr>
      <vt:lpstr>Hardware</vt:lpstr>
      <vt:lpstr>Agenda</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Agenda</vt:lpstr>
      <vt:lpstr>Iterative Improvements</vt:lpstr>
      <vt:lpstr>Iterative Improvements</vt:lpstr>
      <vt:lpstr>Iterative Improvements</vt:lpstr>
      <vt:lpstr>Iterative Improvements</vt:lpstr>
      <vt:lpstr>Iterative Improvements</vt:lpstr>
      <vt:lpstr>Iterative Improvements</vt:lpstr>
      <vt:lpstr>Iterative Improvements</vt:lpstr>
      <vt:lpstr>Agenda</vt:lpstr>
      <vt:lpstr>Live Demo</vt:lpstr>
      <vt:lpstr>Live Demo</vt:lpstr>
      <vt:lpstr>Agenda</vt:lpstr>
      <vt:lpstr>PowerPoint Presentation</vt:lpstr>
      <vt:lpstr>PowerPoint Presentation</vt:lpstr>
      <vt:lpstr>Results</vt:lpstr>
      <vt:lpstr>Results</vt:lpstr>
      <vt:lpstr>Results</vt:lpstr>
      <vt:lpstr>Results</vt:lpstr>
      <vt:lpstr>Results</vt:lpstr>
      <vt:lpstr>Results</vt:lpstr>
      <vt:lpstr>Results</vt:lpstr>
      <vt:lpstr>PowerPoint Presentation</vt:lpstr>
      <vt:lpstr>Results</vt:lpstr>
      <vt:lpstr>Results</vt:lpstr>
      <vt:lpstr>Agenda</vt:lpstr>
      <vt:lpstr>Exponential Growth</vt:lpstr>
      <vt:lpstr>Exponential Growth</vt:lpstr>
      <vt:lpstr>Exponential Growth</vt:lpstr>
      <vt:lpstr>Exponential Growth</vt:lpstr>
      <vt:lpstr>Exponential Growth</vt:lpstr>
      <vt:lpstr>Exponential Growth</vt:lpstr>
      <vt:lpstr>Exponential Growth</vt:lpstr>
      <vt:lpstr>Exponential Growth</vt:lpstr>
      <vt:lpstr>Acknowledgements</vt:lpstr>
      <vt:lpstr>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Lagorio</dc:creator>
  <cp:lastModifiedBy>Jay Lagorio</cp:lastModifiedBy>
  <cp:revision>194</cp:revision>
  <dcterms:created xsi:type="dcterms:W3CDTF">2019-06-27T23:09:37Z</dcterms:created>
  <dcterms:modified xsi:type="dcterms:W3CDTF">2020-03-28T03:08:38Z</dcterms:modified>
</cp:coreProperties>
</file>